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5"/>
  </p:notesMasterIdLst>
  <p:sldIdLst>
    <p:sldId id="258" r:id="rId2"/>
    <p:sldId id="259" r:id="rId3"/>
    <p:sldId id="271" r:id="rId4"/>
    <p:sldId id="260" r:id="rId5"/>
    <p:sldId id="261" r:id="rId6"/>
    <p:sldId id="273" r:id="rId7"/>
    <p:sldId id="280" r:id="rId8"/>
    <p:sldId id="281" r:id="rId9"/>
    <p:sldId id="279" r:id="rId10"/>
    <p:sldId id="277" r:id="rId11"/>
    <p:sldId id="276" r:id="rId12"/>
    <p:sldId id="275"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0C33"/>
    <a:srgbClr val="790A24"/>
    <a:srgbClr val="800080"/>
    <a:srgbClr val="8080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3298BF-4FAF-428E-A981-E5838EC28A24}" v="66" dt="2024-02-07T22:19:36.225"/>
    <p1510:client id="{2E1232DC-B878-4A2B-94A2-AD82112FA33C}" v="83" dt="2024-02-07T22:38:16.111"/>
    <p1510:client id="{FD159DFE-E452-43C7-99CB-9E96265FD434}" v="20" dt="2024-02-07T22:28:38.3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93"/>
  </p:normalViewPr>
  <p:slideViewPr>
    <p:cSldViewPr showGuides="1">
      <p:cViewPr varScale="1">
        <p:scale>
          <a:sx n="67" d="100"/>
          <a:sy n="67" d="100"/>
        </p:scale>
        <p:origin x="528" y="4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LYNN RUTH" clId="Web-{023298BF-4FAF-428E-A981-E5838EC28A24}"/>
    <pc:docChg chg="modSld">
      <pc:chgData name="RALYNN RUTH" userId="" providerId="" clId="Web-{023298BF-4FAF-428E-A981-E5838EC28A24}" dt="2024-02-07T22:19:36.163" v="36" actId="1076"/>
      <pc:docMkLst>
        <pc:docMk/>
      </pc:docMkLst>
      <pc:sldChg chg="modSp">
        <pc:chgData name="RALYNN RUTH" userId="" providerId="" clId="Web-{023298BF-4FAF-428E-A981-E5838EC28A24}" dt="2024-02-07T22:16:41.672" v="9" actId="20577"/>
        <pc:sldMkLst>
          <pc:docMk/>
          <pc:sldMk cId="2374950658" sldId="260"/>
        </pc:sldMkLst>
        <pc:spChg chg="mod">
          <ac:chgData name="RALYNN RUTH" userId="" providerId="" clId="Web-{023298BF-4FAF-428E-A981-E5838EC28A24}" dt="2024-02-07T22:16:39.157" v="8" actId="20577"/>
          <ac:spMkLst>
            <pc:docMk/>
            <pc:sldMk cId="2374950658" sldId="260"/>
            <ac:spMk id="9" creationId="{00000000-0000-0000-0000-000000000000}"/>
          </ac:spMkLst>
        </pc:spChg>
        <pc:spChg chg="mod">
          <ac:chgData name="RALYNN RUTH" userId="" providerId="" clId="Web-{023298BF-4FAF-428E-A981-E5838EC28A24}" dt="2024-02-07T22:16:41.672" v="9" actId="20577"/>
          <ac:spMkLst>
            <pc:docMk/>
            <pc:sldMk cId="2374950658" sldId="260"/>
            <ac:spMk id="12" creationId="{00000000-0000-0000-0000-000000000000}"/>
          </ac:spMkLst>
        </pc:spChg>
      </pc:sldChg>
      <pc:sldChg chg="modSp">
        <pc:chgData name="RALYNN RUTH" userId="" providerId="" clId="Web-{023298BF-4FAF-428E-A981-E5838EC28A24}" dt="2024-02-07T22:17:20.049" v="15" actId="1076"/>
        <pc:sldMkLst>
          <pc:docMk/>
          <pc:sldMk cId="3402592606" sldId="261"/>
        </pc:sldMkLst>
        <pc:spChg chg="mod">
          <ac:chgData name="RALYNN RUTH" userId="" providerId="" clId="Web-{023298BF-4FAF-428E-A981-E5838EC28A24}" dt="2024-02-07T22:17:11.548" v="13" actId="1076"/>
          <ac:spMkLst>
            <pc:docMk/>
            <pc:sldMk cId="3402592606" sldId="261"/>
            <ac:spMk id="3" creationId="{CC6975CD-436A-C17B-5F4F-1E8CE14FFBAC}"/>
          </ac:spMkLst>
        </pc:spChg>
        <pc:spChg chg="mod">
          <ac:chgData name="RALYNN RUTH" userId="" providerId="" clId="Web-{023298BF-4FAF-428E-A981-E5838EC28A24}" dt="2024-02-07T22:17:20.049" v="15" actId="1076"/>
          <ac:spMkLst>
            <pc:docMk/>
            <pc:sldMk cId="3402592606" sldId="261"/>
            <ac:spMk id="7" creationId="{40A70290-F98F-F671-26E0-F465830D9353}"/>
          </ac:spMkLst>
        </pc:spChg>
        <pc:picChg chg="mod">
          <ac:chgData name="RALYNN RUTH" userId="" providerId="" clId="Web-{023298BF-4FAF-428E-A981-E5838EC28A24}" dt="2024-02-07T22:17:14.424" v="14" actId="1076"/>
          <ac:picMkLst>
            <pc:docMk/>
            <pc:sldMk cId="3402592606" sldId="261"/>
            <ac:picMk id="6" creationId="{F0A14379-5D48-B17B-1F8F-6DC7BDC10F02}"/>
          </ac:picMkLst>
        </pc:picChg>
      </pc:sldChg>
      <pc:sldChg chg="modSp">
        <pc:chgData name="RALYNN RUTH" userId="" providerId="" clId="Web-{023298BF-4FAF-428E-A981-E5838EC28A24}" dt="2024-02-07T22:16:21.578" v="0" actId="20577"/>
        <pc:sldMkLst>
          <pc:docMk/>
          <pc:sldMk cId="1094592684" sldId="271"/>
        </pc:sldMkLst>
        <pc:spChg chg="mod">
          <ac:chgData name="RALYNN RUTH" userId="" providerId="" clId="Web-{023298BF-4FAF-428E-A981-E5838EC28A24}" dt="2024-02-07T22:16:21.578" v="0" actId="20577"/>
          <ac:spMkLst>
            <pc:docMk/>
            <pc:sldMk cId="1094592684" sldId="271"/>
            <ac:spMk id="11" creationId="{7B5C45EC-8538-79AB-B1F3-F7661732050B}"/>
          </ac:spMkLst>
        </pc:spChg>
      </pc:sldChg>
      <pc:sldChg chg="modSp">
        <pc:chgData name="RALYNN RUTH" userId="" providerId="" clId="Web-{023298BF-4FAF-428E-A981-E5838EC28A24}" dt="2024-02-07T22:17:42.596" v="17" actId="1076"/>
        <pc:sldMkLst>
          <pc:docMk/>
          <pc:sldMk cId="1621243774" sldId="273"/>
        </pc:sldMkLst>
        <pc:spChg chg="mod">
          <ac:chgData name="RALYNN RUTH" userId="" providerId="" clId="Web-{023298BF-4FAF-428E-A981-E5838EC28A24}" dt="2024-02-07T22:17:42.596" v="17" actId="1076"/>
          <ac:spMkLst>
            <pc:docMk/>
            <pc:sldMk cId="1621243774" sldId="273"/>
            <ac:spMk id="8" creationId="{5E18AA75-F063-5891-8820-170604D8CAA3}"/>
          </ac:spMkLst>
        </pc:spChg>
      </pc:sldChg>
      <pc:sldChg chg="modSp">
        <pc:chgData name="RALYNN RUTH" userId="" providerId="" clId="Web-{023298BF-4FAF-428E-A981-E5838EC28A24}" dt="2024-02-07T22:19:36.163" v="36" actId="1076"/>
        <pc:sldMkLst>
          <pc:docMk/>
          <pc:sldMk cId="2863420808" sldId="275"/>
        </pc:sldMkLst>
        <pc:spChg chg="mod">
          <ac:chgData name="RALYNN RUTH" userId="" providerId="" clId="Web-{023298BF-4FAF-428E-A981-E5838EC28A24}" dt="2024-02-07T22:19:36.163" v="36" actId="1076"/>
          <ac:spMkLst>
            <pc:docMk/>
            <pc:sldMk cId="2863420808" sldId="275"/>
            <ac:spMk id="3" creationId="{F6073478-8F53-AF6F-538A-0A214A6CD446}"/>
          </ac:spMkLst>
        </pc:spChg>
      </pc:sldChg>
      <pc:sldChg chg="modSp">
        <pc:chgData name="RALYNN RUTH" userId="" providerId="" clId="Web-{023298BF-4FAF-428E-A981-E5838EC28A24}" dt="2024-02-07T22:19:15.897" v="32" actId="1076"/>
        <pc:sldMkLst>
          <pc:docMk/>
          <pc:sldMk cId="1722094051" sldId="276"/>
        </pc:sldMkLst>
        <pc:spChg chg="mod">
          <ac:chgData name="RALYNN RUTH" userId="" providerId="" clId="Web-{023298BF-4FAF-428E-A981-E5838EC28A24}" dt="2024-02-07T22:19:15.897" v="32" actId="1076"/>
          <ac:spMkLst>
            <pc:docMk/>
            <pc:sldMk cId="1722094051" sldId="276"/>
            <ac:spMk id="3" creationId="{FAB41D99-B066-B7B4-2EA9-4A07D31FAD79}"/>
          </ac:spMkLst>
        </pc:spChg>
      </pc:sldChg>
      <pc:sldChg chg="modSp">
        <pc:chgData name="RALYNN RUTH" userId="" providerId="" clId="Web-{023298BF-4FAF-428E-A981-E5838EC28A24}" dt="2024-02-07T22:18:57.802" v="27" actId="1076"/>
        <pc:sldMkLst>
          <pc:docMk/>
          <pc:sldMk cId="2358092915" sldId="277"/>
        </pc:sldMkLst>
        <pc:spChg chg="mod">
          <ac:chgData name="RALYNN RUTH" userId="" providerId="" clId="Web-{023298BF-4FAF-428E-A981-E5838EC28A24}" dt="2024-02-07T22:18:57.802" v="27" actId="1076"/>
          <ac:spMkLst>
            <pc:docMk/>
            <pc:sldMk cId="2358092915" sldId="277"/>
            <ac:spMk id="3" creationId="{C50FBEEF-74EC-1693-CF6E-416479872DCE}"/>
          </ac:spMkLst>
        </pc:spChg>
      </pc:sldChg>
      <pc:sldChg chg="modSp">
        <pc:chgData name="RALYNN RUTH" userId="" providerId="" clId="Web-{023298BF-4FAF-428E-A981-E5838EC28A24}" dt="2024-02-07T22:18:40.380" v="23" actId="1076"/>
        <pc:sldMkLst>
          <pc:docMk/>
          <pc:sldMk cId="3271430730" sldId="279"/>
        </pc:sldMkLst>
        <pc:spChg chg="mod">
          <ac:chgData name="RALYNN RUTH" userId="" providerId="" clId="Web-{023298BF-4FAF-428E-A981-E5838EC28A24}" dt="2024-02-07T22:18:40.380" v="23" actId="1076"/>
          <ac:spMkLst>
            <pc:docMk/>
            <pc:sldMk cId="3271430730" sldId="279"/>
            <ac:spMk id="3" creationId="{68DEB912-8425-7324-CF4D-E9704BBA7A84}"/>
          </ac:spMkLst>
        </pc:spChg>
      </pc:sldChg>
      <pc:sldChg chg="modSp">
        <pc:chgData name="RALYNN RUTH" userId="" providerId="" clId="Web-{023298BF-4FAF-428E-A981-E5838EC28A24}" dt="2024-02-07T22:18:09.113" v="19" actId="1076"/>
        <pc:sldMkLst>
          <pc:docMk/>
          <pc:sldMk cId="495965616" sldId="281"/>
        </pc:sldMkLst>
        <pc:spChg chg="mod">
          <ac:chgData name="RALYNN RUTH" userId="" providerId="" clId="Web-{023298BF-4FAF-428E-A981-E5838EC28A24}" dt="2024-02-07T22:18:09.113" v="19" actId="1076"/>
          <ac:spMkLst>
            <pc:docMk/>
            <pc:sldMk cId="495965616" sldId="281"/>
            <ac:spMk id="7" creationId="{7A4B289F-1B68-DABF-B71F-D13AE20037C5}"/>
          </ac:spMkLst>
        </pc:spChg>
      </pc:sldChg>
    </pc:docChg>
  </pc:docChgLst>
  <pc:docChgLst>
    <pc:chgData name="RALYNN RUTH" clId="Web-{FD159DFE-E452-43C7-99CB-9E96265FD434}"/>
    <pc:docChg chg="modSld">
      <pc:chgData name="RALYNN RUTH" userId="" providerId="" clId="Web-{FD159DFE-E452-43C7-99CB-9E96265FD434}" dt="2024-02-07T22:28:38.378" v="8" actId="20577"/>
      <pc:docMkLst>
        <pc:docMk/>
      </pc:docMkLst>
      <pc:sldChg chg="modSp">
        <pc:chgData name="RALYNN RUTH" userId="" providerId="" clId="Web-{FD159DFE-E452-43C7-99CB-9E96265FD434}" dt="2024-02-07T22:28:38.378" v="8" actId="20577"/>
        <pc:sldMkLst>
          <pc:docMk/>
          <pc:sldMk cId="2374950658" sldId="260"/>
        </pc:sldMkLst>
        <pc:spChg chg="mod">
          <ac:chgData name="RALYNN RUTH" userId="" providerId="" clId="Web-{FD159DFE-E452-43C7-99CB-9E96265FD434}" dt="2024-02-07T22:28:38.378" v="8" actId="20577"/>
          <ac:spMkLst>
            <pc:docMk/>
            <pc:sldMk cId="2374950658" sldId="260"/>
            <ac:spMk id="13" creationId="{00000000-0000-0000-0000-000000000000}"/>
          </ac:spMkLst>
        </pc:spChg>
      </pc:sldChg>
    </pc:docChg>
  </pc:docChgLst>
  <pc:docChgLst>
    <pc:chgData name="RALYNN RUTH" clId="Web-{2E1232DC-B878-4A2B-94A2-AD82112FA33C}"/>
    <pc:docChg chg="modSld">
      <pc:chgData name="RALYNN RUTH" userId="" providerId="" clId="Web-{2E1232DC-B878-4A2B-94A2-AD82112FA33C}" dt="2024-02-07T22:38:16.111" v="56" actId="1076"/>
      <pc:docMkLst>
        <pc:docMk/>
      </pc:docMkLst>
      <pc:sldChg chg="addSp modSp">
        <pc:chgData name="RALYNN RUTH" userId="" providerId="" clId="Web-{2E1232DC-B878-4A2B-94A2-AD82112FA33C}" dt="2024-02-07T22:38:16.111" v="56" actId="1076"/>
        <pc:sldMkLst>
          <pc:docMk/>
          <pc:sldMk cId="2672733267" sldId="258"/>
        </pc:sldMkLst>
        <pc:spChg chg="add mod">
          <ac:chgData name="RALYNN RUTH" userId="" providerId="" clId="Web-{2E1232DC-B878-4A2B-94A2-AD82112FA33C}" dt="2024-02-07T22:36:01.294" v="23" actId="1076"/>
          <ac:spMkLst>
            <pc:docMk/>
            <pc:sldMk cId="2672733267" sldId="258"/>
            <ac:spMk id="4" creationId="{9979A39F-B4E6-97AD-9B5C-420D17987404}"/>
          </ac:spMkLst>
        </pc:spChg>
        <pc:spChg chg="mod">
          <ac:chgData name="RALYNN RUTH" userId="" providerId="" clId="Web-{2E1232DC-B878-4A2B-94A2-AD82112FA33C}" dt="2024-02-07T22:38:16.111" v="56" actId="1076"/>
          <ac:spMkLst>
            <pc:docMk/>
            <pc:sldMk cId="2672733267" sldId="258"/>
            <ac:spMk id="11" creationId="{00000000-0000-0000-0000-000000000000}"/>
          </ac:spMkLst>
        </pc:spChg>
        <pc:picChg chg="mod">
          <ac:chgData name="RALYNN RUTH" userId="" providerId="" clId="Web-{2E1232DC-B878-4A2B-94A2-AD82112FA33C}" dt="2024-02-07T22:37:31.828" v="46" actId="1076"/>
          <ac:picMkLst>
            <pc:docMk/>
            <pc:sldMk cId="2672733267" sldId="258"/>
            <ac:picMk id="10"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BB32BD-2CA7-4C2E-A2AF-1D86625FFA06}" type="datetimeFigureOut">
              <a:rPr lang="en-US" smtClean="0"/>
              <a:pPr/>
              <a:t>2/7/2024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6C4EB-DE73-41E0-AD04-9F317D671CC6}" type="slidenum">
              <a:rPr lang="en-US" smtClean="0"/>
              <a:pPr/>
              <a:t>‹#›</a:t>
            </a:fld>
            <a:endParaRPr lang="en-US"/>
          </a:p>
        </p:txBody>
      </p:sp>
    </p:spTree>
    <p:extLst>
      <p:ext uri="{BB962C8B-B14F-4D97-AF65-F5344CB8AC3E}">
        <p14:creationId xmlns:p14="http://schemas.microsoft.com/office/powerpoint/2010/main" val="113986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6C4EB-DE73-41E0-AD04-9F317D671CC6}" type="slidenum">
              <a:rPr lang="en-US" smtClean="0"/>
              <a:pPr/>
              <a:t>1</a:t>
            </a:fld>
            <a:endParaRPr lang="en-US"/>
          </a:p>
        </p:txBody>
      </p:sp>
    </p:spTree>
    <p:extLst>
      <p:ext uri="{BB962C8B-B14F-4D97-AF65-F5344CB8AC3E}">
        <p14:creationId xmlns:p14="http://schemas.microsoft.com/office/powerpoint/2010/main" val="31441951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ED64CF-1519-DEF9-A652-C9DE820078E6}"/>
              </a:ext>
            </a:extLst>
          </p:cNvPr>
          <p:cNvSpPr/>
          <p:nvPr userDrawn="1"/>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349EABC2-4452-6E3C-94F6-E4F3A9A41343}"/>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DFE66481-3A0F-99F0-FF3C-57DCB2AFF92D}"/>
              </a:ext>
            </a:extLst>
          </p:cNvPr>
          <p:cNvSpPr txBox="1"/>
          <p:nvPr userDrawn="1"/>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Gotham Book" pitchFamily="50" charset="0"/>
                <a:ea typeface="Calibri" panose="020F0502020204030204" pitchFamily="34" charset="0"/>
              </a:rPr>
              <a:t>Division of People and Culture</a:t>
            </a:r>
            <a:r>
              <a:rPr lang="en-US" sz="2400" dirty="0">
                <a:solidFill>
                  <a:schemeClr val="bg1"/>
                </a:solidFill>
                <a:effectLst/>
                <a:latin typeface="Gotham Book" pitchFamily="50" charset="0"/>
                <a:ea typeface="Calibri" panose="020F0502020204030204" pitchFamily="34" charset="0"/>
              </a:rPr>
              <a:t> </a:t>
            </a:r>
            <a:endParaRPr lang="en-US" sz="2400" dirty="0">
              <a:solidFill>
                <a:schemeClr val="bg1"/>
              </a:solidFill>
              <a:latin typeface="Gotham Book" pitchFamily="50" charset="0"/>
            </a:endParaRPr>
          </a:p>
        </p:txBody>
      </p:sp>
    </p:spTree>
    <p:extLst>
      <p:ext uri="{BB962C8B-B14F-4D97-AF65-F5344CB8AC3E}">
        <p14:creationId xmlns:p14="http://schemas.microsoft.com/office/powerpoint/2010/main" val="201436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a:t>Click to add title</a:t>
            </a:r>
          </a:p>
        </p:txBody>
      </p:sp>
      <p:sp>
        <p:nvSpPr>
          <p:cNvPr id="3"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8" name="Content Placeholder 2"/>
          <p:cNvSpPr>
            <a:spLocks noGrp="1"/>
          </p:cNvSpPr>
          <p:nvPr>
            <p:ph idx="13"/>
          </p:nvPr>
        </p:nvSpPr>
        <p:spPr>
          <a:xfrm>
            <a:off x="1524000" y="2148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682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a:t>Click to add title</a:t>
            </a:r>
          </a:p>
        </p:txBody>
      </p:sp>
      <p:sp>
        <p:nvSpPr>
          <p:cNvPr id="11" name="Content Placeholder 2"/>
          <p:cNvSpPr>
            <a:spLocks noGrp="1"/>
          </p:cNvSpPr>
          <p:nvPr>
            <p:ph idx="13"/>
          </p:nvPr>
        </p:nvSpPr>
        <p:spPr>
          <a:xfrm>
            <a:off x="1524000" y="1767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817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p:spPr>
        <p:txBody>
          <a:bodyPr anchor="t">
            <a:normAutofit/>
          </a:bodyPr>
          <a:lstStyle>
            <a:lvl1pPr algn="ctr">
              <a:defRPr sz="3200" baseline="0">
                <a:latin typeface="Arial"/>
                <a:cs typeface="Arial"/>
              </a:defRPr>
            </a:lvl1pPr>
          </a:lstStyle>
          <a:p>
            <a:r>
              <a:rPr lang="en-US" dirty="0"/>
              <a:t>Click to add title</a:t>
            </a:r>
          </a:p>
        </p:txBody>
      </p:sp>
      <p:sp>
        <p:nvSpPr>
          <p:cNvPr id="9" name="Content Placeholder 2"/>
          <p:cNvSpPr>
            <a:spLocks noGrp="1"/>
          </p:cNvSpPr>
          <p:nvPr>
            <p:ph idx="13"/>
          </p:nvPr>
        </p:nvSpPr>
        <p:spPr>
          <a:xfrm>
            <a:off x="609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4"/>
          </p:nvPr>
        </p:nvSpPr>
        <p:spPr>
          <a:xfrm>
            <a:off x="6197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842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1800" b="1">
                <a:latin typeface="Arial"/>
                <a:cs typeface="Arial"/>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87703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64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rgbClr val="A30C33"/>
                </a:solidFill>
                <a:latin typeface="Arial"/>
                <a:cs typeface="Arial"/>
              </a:defRPr>
            </a:lvl1pPr>
          </a:lstStyle>
          <a:p>
            <a:r>
              <a:rPr lang="en-US" dirty="0"/>
              <a:t>Click to add title </a:t>
            </a:r>
          </a:p>
        </p:txBody>
      </p:sp>
      <p:sp>
        <p:nvSpPr>
          <p:cNvPr id="3"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rgbClr val="A30C3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187176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f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alphaModFix amt="2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43D5F-4AA8-E043-ABA6-5ED8B75A025D}" type="datetimeFigureOut">
              <a:rPr lang="en-US" smtClean="0"/>
              <a:t>2/7/2024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0A92F-4BE2-9B4C-AE19-1C47AA9E536C}" type="slidenum">
              <a:rPr lang="en-US" smtClean="0"/>
              <a:t>‹#›</a:t>
            </a:fld>
            <a:endParaRPr lang="en-US"/>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34" y="1397"/>
            <a:ext cx="12270211" cy="6903720"/>
          </a:xfrm>
          <a:prstGeom prst="rect">
            <a:avLst/>
          </a:prstGeom>
        </p:spPr>
      </p:pic>
      <p:sp>
        <p:nvSpPr>
          <p:cNvPr id="9"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pPr/>
              <a:t>‹#›</a:t>
            </a:fld>
            <a:endParaRPr lang="en-US" sz="900" dirty="0"/>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
        <p:nvSpPr>
          <p:cNvPr id="8" name="Rectangle 7">
            <a:extLst>
              <a:ext uri="{FF2B5EF4-FFF2-40B4-BE49-F238E27FC236}">
                <a16:creationId xmlns:a16="http://schemas.microsoft.com/office/drawing/2014/main" id="{75E9F235-1F43-54F6-1865-9E7366927CFC}"/>
              </a:ext>
            </a:extLst>
          </p:cNvPr>
          <p:cNvSpPr/>
          <p:nvPr userDrawn="1"/>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A red and white triangle&#10;&#10;Description automatically generated with low confidence">
            <a:extLst>
              <a:ext uri="{FF2B5EF4-FFF2-40B4-BE49-F238E27FC236}">
                <a16:creationId xmlns:a16="http://schemas.microsoft.com/office/drawing/2014/main" id="{78345A25-C893-3992-E862-C9EFB80B3060}"/>
              </a:ext>
            </a:extLst>
          </p:cNvPr>
          <p:cNvPicPr>
            <a:picLocks noChangeAspect="1"/>
          </p:cNvPicPr>
          <p:nvPr userDrawn="1"/>
        </p:nvPicPr>
        <p:blipFill>
          <a:blip r:embed="rId12" cstate="print">
            <a:extLst>
              <a:ext uri="{BEBA8EAE-BF5A-486C-A8C5-ECC9F3942E4B}">
                <a14:imgProps xmlns:a14="http://schemas.microsoft.com/office/drawing/2010/main">
                  <a14:imgLayer r:embed="rId1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12" name="TextBox 11">
            <a:extLst>
              <a:ext uri="{FF2B5EF4-FFF2-40B4-BE49-F238E27FC236}">
                <a16:creationId xmlns:a16="http://schemas.microsoft.com/office/drawing/2014/main" id="{CEF52A3D-B13E-97EB-720C-B7D7544D33E8}"/>
              </a:ext>
            </a:extLst>
          </p:cNvPr>
          <p:cNvSpPr txBox="1"/>
          <p:nvPr userDrawn="1"/>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Gotham Book" pitchFamily="50" charset="0"/>
                <a:ea typeface="Calibri" panose="020F0502020204030204" pitchFamily="34" charset="0"/>
              </a:rPr>
              <a:t>Division of People and Culture</a:t>
            </a:r>
            <a:r>
              <a:rPr lang="en-US" sz="2400" dirty="0">
                <a:solidFill>
                  <a:schemeClr val="bg1"/>
                </a:solidFill>
                <a:effectLst/>
                <a:latin typeface="Gotham Book" pitchFamily="50" charset="0"/>
                <a:ea typeface="Calibri" panose="020F0502020204030204" pitchFamily="34" charset="0"/>
              </a:rPr>
              <a:t> </a:t>
            </a:r>
            <a:endParaRPr lang="en-US" sz="2400" dirty="0">
              <a:solidFill>
                <a:schemeClr val="bg1"/>
              </a:solidFill>
              <a:latin typeface="Gotham Book" pitchFamily="50" charset="0"/>
            </a:endParaRPr>
          </a:p>
        </p:txBody>
      </p:sp>
    </p:spTree>
    <p:extLst>
      <p:ext uri="{BB962C8B-B14F-4D97-AF65-F5344CB8AC3E}">
        <p14:creationId xmlns:p14="http://schemas.microsoft.com/office/powerpoint/2010/main" val="3824655885"/>
      </p:ext>
    </p:extLst>
  </p:cSld>
  <p:clrMap bg1="lt1" tx1="dk1" bg2="lt2" tx2="dk2" accent1="accent1" accent2="accent2" accent3="accent3" accent4="accent4" accent5="accent5" accent6="accent6" hlink="hlink" folHlink="folHlink"/>
  <p:sldLayoutIdLst>
    <p:sldLayoutId id="2147483653" r:id="rId1"/>
    <p:sldLayoutId id="2147483651" r:id="rId2"/>
    <p:sldLayoutId id="2147483652" r:id="rId3"/>
    <p:sldLayoutId id="2147483654" r:id="rId4"/>
    <p:sldLayoutId id="2147483659" r:id="rId5"/>
    <p:sldLayoutId id="2147483657" r:id="rId6"/>
    <p:sldLayoutId id="214748368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A9515F3-1EF2-6125-69AC-4243D54090F1}"/>
              </a:ext>
            </a:extLst>
          </p:cNvPr>
          <p:cNvPicPr>
            <a:picLocks noChangeAspect="1"/>
          </p:cNvPicPr>
          <p:nvPr/>
        </p:nvPicPr>
        <p:blipFill>
          <a:blip r:embed="rId3"/>
          <a:stretch>
            <a:fillRect/>
          </a:stretch>
        </p:blipFill>
        <p:spPr>
          <a:xfrm>
            <a:off x="0" y="0"/>
            <a:ext cx="12264501" cy="6934200"/>
          </a:xfrm>
          <a:prstGeom prst="rect">
            <a:avLst/>
          </a:prstGeom>
        </p:spPr>
      </p:pic>
      <p:pic>
        <p:nvPicPr>
          <p:cNvPr id="3" name="Picture 2">
            <a:extLst>
              <a:ext uri="{FF2B5EF4-FFF2-40B4-BE49-F238E27FC236}">
                <a16:creationId xmlns:a16="http://schemas.microsoft.com/office/drawing/2014/main" id="{A9589DD4-779B-33A2-905C-4BBEA758C8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pic>
        <p:nvPicPr>
          <p:cNvPr id="10" name="Picture 9"/>
          <p:cNvPicPr>
            <a:picLocks noChangeAspect="1"/>
          </p:cNvPicPr>
          <p:nvPr/>
        </p:nvPicPr>
        <p:blipFill>
          <a:blip r:embed="rId5">
            <a:extLst>
              <a:ext uri="{BEBA8EAE-BF5A-486C-A8C5-ECC9F3942E4B}">
                <a14:imgProps xmlns:a14="http://schemas.microsoft.com/office/drawing/2010/main">
                  <a14:imgLayer r:embed="rId6">
                    <a14:imgEffect>
                      <a14:sharpenSoften amount="51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5290868" y="3029968"/>
            <a:ext cx="6677025" cy="2381250"/>
          </a:xfrm>
          <a:prstGeom prst="rect">
            <a:avLst/>
          </a:prstGeom>
        </p:spPr>
      </p:pic>
      <p:sp>
        <p:nvSpPr>
          <p:cNvPr id="11" name="TextBox 10"/>
          <p:cNvSpPr txBox="1"/>
          <p:nvPr/>
        </p:nvSpPr>
        <p:spPr>
          <a:xfrm>
            <a:off x="5619536" y="183700"/>
            <a:ext cx="6031697" cy="2585323"/>
          </a:xfrm>
          <a:prstGeom prst="rect">
            <a:avLst/>
          </a:prstGeom>
          <a:noFill/>
        </p:spPr>
        <p:txBody>
          <a:bodyPr wrap="square" lIns="91440" tIns="45720" rIns="91440" bIns="45720" rtlCol="0" anchor="t">
            <a:spAutoFit/>
          </a:bodyPr>
          <a:lstStyle/>
          <a:p>
            <a:pPr algn="ctr"/>
            <a:r>
              <a:rPr lang="en-US" sz="5400" dirty="0">
                <a:solidFill>
                  <a:srgbClr val="A30C33"/>
                </a:solidFill>
                <a:latin typeface="72 Black"/>
                <a:ea typeface="Segoe UI Black"/>
              </a:rPr>
              <a:t>UAMS</a:t>
            </a:r>
            <a:endParaRPr lang="en-US" sz="5400">
              <a:cs typeface="Calibri"/>
            </a:endParaRPr>
          </a:p>
          <a:p>
            <a:pPr algn="ctr"/>
            <a:r>
              <a:rPr lang="en-US" sz="5400" dirty="0">
                <a:solidFill>
                  <a:srgbClr val="A30C33"/>
                </a:solidFill>
                <a:latin typeface="72 Black"/>
                <a:ea typeface="Segoe UI Black"/>
                <a:cs typeface="72 Black" panose="020B0A04030603020204" pitchFamily="34" charset="0"/>
              </a:rPr>
              <a:t>Stay Interviews</a:t>
            </a:r>
            <a:endParaRPr lang="en-US" sz="5400" dirty="0">
              <a:solidFill>
                <a:srgbClr val="A30C33"/>
              </a:solidFill>
              <a:latin typeface="72 Black"/>
              <a:ea typeface="Segoe UI Black"/>
            </a:endParaRPr>
          </a:p>
          <a:p>
            <a:pPr algn="ctr"/>
            <a:r>
              <a:rPr lang="en-US" sz="5400" dirty="0">
                <a:solidFill>
                  <a:srgbClr val="A30C33"/>
                </a:solidFill>
                <a:latin typeface="72 Black"/>
                <a:ea typeface="Segoe UI Black"/>
                <a:cs typeface="72 Black" panose="020B0A04030603020204" pitchFamily="34" charset="0"/>
              </a:rPr>
              <a:t>Overview</a:t>
            </a:r>
          </a:p>
        </p:txBody>
      </p:sp>
      <p:sp>
        <p:nvSpPr>
          <p:cNvPr id="4" name="TextBox 3">
            <a:extLst>
              <a:ext uri="{FF2B5EF4-FFF2-40B4-BE49-F238E27FC236}">
                <a16:creationId xmlns:a16="http://schemas.microsoft.com/office/drawing/2014/main" id="{9979A39F-B4E6-97AD-9B5C-420D17987404}"/>
              </a:ext>
            </a:extLst>
          </p:cNvPr>
          <p:cNvSpPr txBox="1"/>
          <p:nvPr/>
        </p:nvSpPr>
        <p:spPr>
          <a:xfrm>
            <a:off x="5076825" y="5876925"/>
            <a:ext cx="39814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a:solidFill>
                  <a:srgbClr val="A30C33"/>
                </a:solidFill>
                <a:latin typeface="72 Black"/>
              </a:rPr>
              <a:t>People &amp; Culture Partner Team, 2.07.2024</a:t>
            </a:r>
            <a:r>
              <a:rPr lang="en-US" sz="2000">
                <a:latin typeface="72 Black"/>
              </a:rPr>
              <a:t>​</a:t>
            </a:r>
            <a:endParaRPr lang="en-US"/>
          </a:p>
        </p:txBody>
      </p:sp>
    </p:spTree>
    <p:extLst>
      <p:ext uri="{BB962C8B-B14F-4D97-AF65-F5344CB8AC3E}">
        <p14:creationId xmlns:p14="http://schemas.microsoft.com/office/powerpoint/2010/main" val="267273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Partner Team</a:t>
            </a:r>
            <a:endParaRPr lang="en-US" sz="2400" dirty="0">
              <a:solidFill>
                <a:schemeClr val="bg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50FBEEF-74EC-1693-CF6E-416479872DCE}"/>
              </a:ext>
            </a:extLst>
          </p:cNvPr>
          <p:cNvSpPr/>
          <p:nvPr/>
        </p:nvSpPr>
        <p:spPr>
          <a:xfrm>
            <a:off x="2967765" y="947130"/>
            <a:ext cx="6448425" cy="523220"/>
          </a:xfrm>
          <a:prstGeom prst="rect">
            <a:avLst/>
          </a:prstGeom>
        </p:spPr>
        <p:txBody>
          <a:bodyPr wrap="square" lIns="91440" tIns="45720" rIns="91440" bIns="45720" anchor="t">
            <a:spAutoFit/>
          </a:bodyPr>
          <a:lstStyle/>
          <a:p>
            <a:r>
              <a:rPr lang="en-US" sz="2800" dirty="0">
                <a:solidFill>
                  <a:srgbClr val="A30C33"/>
                </a:solidFill>
                <a:latin typeface="72 Black"/>
                <a:cs typeface="72 Black" panose="020B0A04030603020204" pitchFamily="34" charset="0"/>
              </a:rPr>
              <a:t>Focus Group Led by PCP Questions (cont.)</a:t>
            </a:r>
          </a:p>
        </p:txBody>
      </p:sp>
      <p:sp>
        <p:nvSpPr>
          <p:cNvPr id="6" name="Rectangle 5">
            <a:extLst>
              <a:ext uri="{FF2B5EF4-FFF2-40B4-BE49-F238E27FC236}">
                <a16:creationId xmlns:a16="http://schemas.microsoft.com/office/drawing/2014/main" id="{2456956F-4E58-7D29-995C-15365C84D059}"/>
              </a:ext>
            </a:extLst>
          </p:cNvPr>
          <p:cNvSpPr/>
          <p:nvPr/>
        </p:nvSpPr>
        <p:spPr>
          <a:xfrm>
            <a:off x="1005615" y="1590020"/>
            <a:ext cx="10363200" cy="4462760"/>
          </a:xfrm>
          <a:prstGeom prst="rect">
            <a:avLst/>
          </a:prstGeom>
        </p:spPr>
        <p:txBody>
          <a:bodyPr wrap="square">
            <a:spAutoFit/>
          </a:bodyPr>
          <a:lstStyle/>
          <a:p>
            <a:r>
              <a:rPr lang="en-US" b="1" dirty="0"/>
              <a:t>Question 5: What can I do to make your job better for you?</a:t>
            </a:r>
          </a:p>
          <a:p>
            <a:r>
              <a:rPr lang="en-US" i="1" dirty="0"/>
              <a:t>While this question sends out a net for all remaining topics, it must ultimately yield answers about the interviewer. Avoiding defensiveness is critical, lest word spreads that the manager cannot take feedback and remaining stay interviews become short and fruitless exercises. Here are a few probes for consideration:</a:t>
            </a:r>
          </a:p>
          <a:p>
            <a:pPr marL="971550" lvl="1" indent="-285750">
              <a:buFont typeface="Wingdings" panose="05000000000000000000" pitchFamily="2" charset="2"/>
              <a:buChar char="v"/>
            </a:pPr>
            <a:r>
              <a:rPr lang="en-US" dirty="0"/>
              <a:t>Do I tell you when you do something well?</a:t>
            </a:r>
          </a:p>
          <a:p>
            <a:pPr marL="971550" lvl="1" indent="-285750">
              <a:buFont typeface="Wingdings" panose="05000000000000000000" pitchFamily="2" charset="2"/>
              <a:buChar char="v"/>
            </a:pPr>
            <a:r>
              <a:rPr lang="en-US" dirty="0"/>
              <a:t>Do I say and do things to help you do your job better?</a:t>
            </a:r>
          </a:p>
          <a:p>
            <a:pPr marL="971550" lvl="1" indent="-285750">
              <a:buFont typeface="Wingdings" panose="05000000000000000000" pitchFamily="2" charset="2"/>
              <a:buChar char="v"/>
            </a:pPr>
            <a:r>
              <a:rPr lang="en-US" dirty="0"/>
              <a:t>What are three ways I can be a better manager for you?</a:t>
            </a:r>
          </a:p>
          <a:p>
            <a:pPr lvl="1"/>
            <a:endParaRPr lang="en-US" sz="3200" b="1" dirty="0"/>
          </a:p>
          <a:p>
            <a:r>
              <a:rPr lang="en-US" b="1" dirty="0"/>
              <a:t>Question 6: What are you learning here, and what do you want to learn?</a:t>
            </a:r>
          </a:p>
          <a:p>
            <a:r>
              <a:rPr lang="en-US" i="1" dirty="0"/>
              <a:t>Next, we are inviting employees to tell us their desires regarding development and careers. Some are ambitious to advance, some curious to learn more, and others just want to work and go home. Managers should try to focus these discussions and subsequent stay plans on skills, so probes may include:</a:t>
            </a:r>
          </a:p>
          <a:p>
            <a:pPr marL="971550" lvl="1" indent="-285750">
              <a:buFont typeface="Wingdings" panose="05000000000000000000" pitchFamily="2" charset="2"/>
              <a:buChar char="v"/>
            </a:pPr>
            <a:r>
              <a:rPr lang="en-US" dirty="0"/>
              <a:t>Which other jobs here look attractive to you?</a:t>
            </a:r>
          </a:p>
          <a:p>
            <a:pPr marL="971550" lvl="1" indent="-285750">
              <a:buFont typeface="Wingdings" panose="05000000000000000000" pitchFamily="2" charset="2"/>
              <a:buChar char="v"/>
            </a:pPr>
            <a:r>
              <a:rPr lang="en-US" dirty="0"/>
              <a:t>What skills do you think are required for those jobs?</a:t>
            </a:r>
          </a:p>
          <a:p>
            <a:pPr marL="971550" lvl="1" indent="-285750">
              <a:buFont typeface="Wingdings" panose="05000000000000000000" pitchFamily="2" charset="2"/>
              <a:buChar char="v"/>
            </a:pPr>
            <a:r>
              <a:rPr lang="en-US" dirty="0"/>
              <a:t>What skills would you have to build to attain those jobs or some responsibilities of those jobs?</a:t>
            </a:r>
          </a:p>
        </p:txBody>
      </p:sp>
    </p:spTree>
    <p:extLst>
      <p:ext uri="{BB962C8B-B14F-4D97-AF65-F5344CB8AC3E}">
        <p14:creationId xmlns:p14="http://schemas.microsoft.com/office/powerpoint/2010/main" val="2358092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Partner Team</a:t>
            </a:r>
            <a:endParaRPr lang="en-US" sz="2400" dirty="0">
              <a:solidFill>
                <a:schemeClr val="bg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AB41D99-B066-B7B4-2EA9-4A07D31FAD79}"/>
              </a:ext>
            </a:extLst>
          </p:cNvPr>
          <p:cNvSpPr/>
          <p:nvPr/>
        </p:nvSpPr>
        <p:spPr>
          <a:xfrm>
            <a:off x="3448050" y="990600"/>
            <a:ext cx="6270947" cy="523220"/>
          </a:xfrm>
          <a:prstGeom prst="rect">
            <a:avLst/>
          </a:prstGeom>
        </p:spPr>
        <p:txBody>
          <a:bodyPr wrap="none" lIns="91440" tIns="45720" rIns="91440" bIns="45720" anchor="t">
            <a:spAutoFit/>
          </a:bodyPr>
          <a:lstStyle/>
          <a:p>
            <a:r>
              <a:rPr lang="en-US" sz="2800" dirty="0">
                <a:solidFill>
                  <a:srgbClr val="A30C33"/>
                </a:solidFill>
                <a:latin typeface="72 Black"/>
                <a:cs typeface="72 Black" panose="020B0A04030603020204" pitchFamily="34" charset="0"/>
              </a:rPr>
              <a:t>Focus Group Led by PCP Questions (cont.)</a:t>
            </a:r>
          </a:p>
        </p:txBody>
      </p:sp>
      <p:sp>
        <p:nvSpPr>
          <p:cNvPr id="6" name="Rectangle 5">
            <a:extLst>
              <a:ext uri="{FF2B5EF4-FFF2-40B4-BE49-F238E27FC236}">
                <a16:creationId xmlns:a16="http://schemas.microsoft.com/office/drawing/2014/main" id="{F863304E-785B-B08D-1AC6-AD9354DD9C27}"/>
              </a:ext>
            </a:extLst>
          </p:cNvPr>
          <p:cNvSpPr/>
          <p:nvPr/>
        </p:nvSpPr>
        <p:spPr>
          <a:xfrm>
            <a:off x="1432272" y="1828800"/>
            <a:ext cx="10302527" cy="4154984"/>
          </a:xfrm>
          <a:prstGeom prst="rect">
            <a:avLst/>
          </a:prstGeom>
        </p:spPr>
        <p:txBody>
          <a:bodyPr wrap="square">
            <a:spAutoFit/>
          </a:bodyPr>
          <a:lstStyle/>
          <a:p>
            <a:r>
              <a:rPr lang="en-US" b="1" dirty="0"/>
              <a:t>Question 7: What do you dislike about work every day?</a:t>
            </a:r>
          </a:p>
          <a:p>
            <a:r>
              <a:rPr lang="en-US" i="1" dirty="0"/>
              <a:t>The goal of a stay interview is not only to figure out what your people like about working for you, but to uncover any grievances they have that could compel them to look elsewhere for employment. </a:t>
            </a:r>
          </a:p>
          <a:p>
            <a:endParaRPr lang="en-US" sz="2400" b="1" i="1" dirty="0"/>
          </a:p>
          <a:p>
            <a:r>
              <a:rPr lang="en-US" b="1" dirty="0"/>
              <a:t>Question 8: What do you think of the way employees are recognized?</a:t>
            </a:r>
          </a:p>
          <a:p>
            <a:r>
              <a:rPr lang="en-US" i="1" dirty="0"/>
              <a:t>When asked which factors were most important to them in a job, </a:t>
            </a:r>
            <a:r>
              <a:rPr lang="en-US" dirty="0">
                <a:solidFill>
                  <a:schemeClr val="tx1">
                    <a:lumMod val="95000"/>
                    <a:lumOff val="5000"/>
                  </a:schemeClr>
                </a:solidFill>
              </a:rPr>
              <a:t>37 percent</a:t>
            </a:r>
            <a:r>
              <a:rPr lang="en-US" i="1" dirty="0"/>
              <a:t> of employees answered that they valued employee recognition above all else. To keep people around, you need to recognize them in a way that resonates with each individual. Asking this question in stay interviews can help you understand how comprehensive your employee recognition program is and identify different methods of acknowledgment. </a:t>
            </a:r>
          </a:p>
          <a:p>
            <a:endParaRPr lang="en-US" sz="2400" b="1" i="1" dirty="0"/>
          </a:p>
          <a:p>
            <a:r>
              <a:rPr lang="en-US" b="1" dirty="0"/>
              <a:t>Question 9: Do you feel valued and recognized?</a:t>
            </a:r>
          </a:p>
          <a:p>
            <a:r>
              <a:rPr lang="en-US" i="1" dirty="0"/>
              <a:t>Are you truly making your employees feel like they are part of the team, like you care for their personal wellbeing, like you value them as a person and a productive member of your department? What can you do better?</a:t>
            </a:r>
          </a:p>
        </p:txBody>
      </p:sp>
    </p:spTree>
    <p:extLst>
      <p:ext uri="{BB962C8B-B14F-4D97-AF65-F5344CB8AC3E}">
        <p14:creationId xmlns:p14="http://schemas.microsoft.com/office/powerpoint/2010/main" val="1722094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Partner Team</a:t>
            </a:r>
            <a:endParaRPr lang="en-US" sz="2400" dirty="0">
              <a:solidFill>
                <a:schemeClr val="bg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6073478-8F53-AF6F-538A-0A214A6CD446}"/>
              </a:ext>
            </a:extLst>
          </p:cNvPr>
          <p:cNvSpPr/>
          <p:nvPr/>
        </p:nvSpPr>
        <p:spPr>
          <a:xfrm>
            <a:off x="3352800" y="942975"/>
            <a:ext cx="6270947" cy="523220"/>
          </a:xfrm>
          <a:prstGeom prst="rect">
            <a:avLst/>
          </a:prstGeom>
        </p:spPr>
        <p:txBody>
          <a:bodyPr wrap="none" lIns="91440" tIns="45720" rIns="91440" bIns="45720" anchor="t">
            <a:spAutoFit/>
          </a:bodyPr>
          <a:lstStyle/>
          <a:p>
            <a:r>
              <a:rPr lang="en-US" sz="2800" dirty="0">
                <a:solidFill>
                  <a:srgbClr val="A30C33"/>
                </a:solidFill>
                <a:latin typeface="72 Black"/>
                <a:cs typeface="72 Black" panose="020B0A04030603020204" pitchFamily="34" charset="0"/>
              </a:rPr>
              <a:t>Focus Group Led by PCP Questions (cont.)</a:t>
            </a:r>
          </a:p>
        </p:txBody>
      </p:sp>
      <p:sp>
        <p:nvSpPr>
          <p:cNvPr id="6" name="Rectangle 5">
            <a:extLst>
              <a:ext uri="{FF2B5EF4-FFF2-40B4-BE49-F238E27FC236}">
                <a16:creationId xmlns:a16="http://schemas.microsoft.com/office/drawing/2014/main" id="{16FB4BFC-C4D8-4447-0010-928914221F4F}"/>
              </a:ext>
            </a:extLst>
          </p:cNvPr>
          <p:cNvSpPr/>
          <p:nvPr/>
        </p:nvSpPr>
        <p:spPr>
          <a:xfrm>
            <a:off x="1371600" y="1522690"/>
            <a:ext cx="10226327" cy="4708981"/>
          </a:xfrm>
          <a:prstGeom prst="rect">
            <a:avLst/>
          </a:prstGeom>
        </p:spPr>
        <p:txBody>
          <a:bodyPr wrap="square">
            <a:spAutoFit/>
          </a:bodyPr>
          <a:lstStyle/>
          <a:p>
            <a:r>
              <a:rPr lang="en-US" b="1" dirty="0"/>
              <a:t>Question 10: How would you rate our work/life balance?</a:t>
            </a:r>
          </a:p>
          <a:p>
            <a:r>
              <a:rPr lang="en-US" i="1" dirty="0"/>
              <a:t>In addition to employee recognition, </a:t>
            </a:r>
            <a:r>
              <a:rPr lang="en-US" dirty="0"/>
              <a:t>work-life balance</a:t>
            </a:r>
            <a:r>
              <a:rPr lang="en-US" i="1" dirty="0"/>
              <a:t> is a huge retention factor. When companies provide their employees with a healthy work-life balance, they’re </a:t>
            </a:r>
            <a:r>
              <a:rPr lang="en-US" dirty="0"/>
              <a:t>25 percent</a:t>
            </a:r>
            <a:r>
              <a:rPr lang="en-US" i="1" dirty="0"/>
              <a:t> more likely to retain their employees. If employee’s typically come in early, stay late and work into the wee hours of the night, work-life balance must be improved. </a:t>
            </a:r>
          </a:p>
          <a:p>
            <a:pPr marL="971550" lvl="1" indent="-285750">
              <a:buFont typeface="Wingdings" panose="05000000000000000000" pitchFamily="2" charset="2"/>
              <a:buChar char="v"/>
            </a:pPr>
            <a:r>
              <a:rPr lang="en-US" dirty="0"/>
              <a:t>How can it be improved?</a:t>
            </a:r>
          </a:p>
          <a:p>
            <a:pPr marL="971550" lvl="1" indent="-285750">
              <a:buFont typeface="Wingdings" panose="05000000000000000000" pitchFamily="2" charset="2"/>
              <a:buChar char="v"/>
            </a:pPr>
            <a:endParaRPr lang="en-US" sz="2400" b="1" dirty="0"/>
          </a:p>
          <a:p>
            <a:r>
              <a:rPr lang="en-US" b="1" dirty="0"/>
              <a:t>Question 11: Within the past year, what was a “good” day?</a:t>
            </a:r>
          </a:p>
          <a:p>
            <a:r>
              <a:rPr lang="en-US" i="1" dirty="0"/>
              <a:t>Asking about a recent good day at work will provide insight into what the employee enjoys about their job. They may define a good day as when they were recognized for their success on a project, when they could work from home or didn’t have to interact with a particular employee. Ultimately, an answer to this question should clue the manager into what aspects of work have a positive impact on the employee’s day-to-day.</a:t>
            </a:r>
          </a:p>
          <a:p>
            <a:endParaRPr lang="en-US" sz="2400" i="1" dirty="0"/>
          </a:p>
          <a:p>
            <a:r>
              <a:rPr lang="en-US" b="1" dirty="0"/>
              <a:t>Question 12: If you could change something about your job, what would it be?</a:t>
            </a:r>
          </a:p>
          <a:p>
            <a:r>
              <a:rPr lang="en-US" i="1" dirty="0"/>
              <a:t>Asking this question may give you some insight on how you can make positive and impactful changes to your areas that will help retention.</a:t>
            </a:r>
          </a:p>
        </p:txBody>
      </p:sp>
    </p:spTree>
    <p:extLst>
      <p:ext uri="{BB962C8B-B14F-4D97-AF65-F5344CB8AC3E}">
        <p14:creationId xmlns:p14="http://schemas.microsoft.com/office/powerpoint/2010/main" val="2863420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Partner Team</a:t>
            </a:r>
            <a:endParaRPr lang="en-US" sz="2400" dirty="0">
              <a:solidFill>
                <a:schemeClr val="bg1"/>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9752CCAF-69B2-81DE-7F78-B5E058CECF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400" y="1047750"/>
            <a:ext cx="9525000" cy="4210050"/>
          </a:xfrm>
          <a:prstGeom prst="rect">
            <a:avLst/>
          </a:prstGeom>
        </p:spPr>
      </p:pic>
      <p:sp>
        <p:nvSpPr>
          <p:cNvPr id="6" name="TextBox 5">
            <a:extLst>
              <a:ext uri="{FF2B5EF4-FFF2-40B4-BE49-F238E27FC236}">
                <a16:creationId xmlns:a16="http://schemas.microsoft.com/office/drawing/2014/main" id="{60650D5F-D786-0862-FB1D-EE6BCAD7158D}"/>
              </a:ext>
            </a:extLst>
          </p:cNvPr>
          <p:cNvSpPr txBox="1"/>
          <p:nvPr/>
        </p:nvSpPr>
        <p:spPr>
          <a:xfrm>
            <a:off x="1905000" y="5334000"/>
            <a:ext cx="8305800" cy="1231106"/>
          </a:xfrm>
          <a:prstGeom prst="rect">
            <a:avLst/>
          </a:prstGeom>
          <a:noFill/>
        </p:spPr>
        <p:txBody>
          <a:bodyPr wrap="square" rtlCol="0">
            <a:spAutoFit/>
          </a:bodyPr>
          <a:lstStyle/>
          <a:p>
            <a:pPr algn="ctr"/>
            <a:r>
              <a:rPr lang="en-US" sz="3600" dirty="0">
                <a:solidFill>
                  <a:srgbClr val="A30C33"/>
                </a:solidFill>
                <a:latin typeface="72 Black" panose="020B0A04030603020204" pitchFamily="34" charset="0"/>
                <a:cs typeface="72 Black" panose="020B0A04030603020204" pitchFamily="34" charset="0"/>
              </a:rPr>
              <a:t>THANK YOU!</a:t>
            </a:r>
          </a:p>
          <a:p>
            <a:pPr algn="ctr"/>
            <a:endParaRPr lang="en-US" dirty="0">
              <a:solidFill>
                <a:srgbClr val="A30C33"/>
              </a:solidFill>
            </a:endParaRPr>
          </a:p>
          <a:p>
            <a:pPr algn="ctr"/>
            <a:r>
              <a:rPr lang="en-US" sz="2000" b="1" i="1" dirty="0">
                <a:solidFill>
                  <a:srgbClr val="A30C33"/>
                </a:solidFill>
              </a:rPr>
              <a:t>Questions?</a:t>
            </a:r>
          </a:p>
        </p:txBody>
      </p:sp>
    </p:spTree>
    <p:extLst>
      <p:ext uri="{BB962C8B-B14F-4D97-AF65-F5344CB8AC3E}">
        <p14:creationId xmlns:p14="http://schemas.microsoft.com/office/powerpoint/2010/main" val="2076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35626"/>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Partner Team</a:t>
            </a:r>
            <a:endParaRPr lang="en-US" sz="2400" b="1" dirty="0">
              <a:solidFill>
                <a:schemeClr val="bg1"/>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2AC75E2-C7E9-4CDE-A3E7-DB7E770B97E4}"/>
              </a:ext>
            </a:extLst>
          </p:cNvPr>
          <p:cNvSpPr txBox="1">
            <a:spLocks/>
          </p:cNvSpPr>
          <p:nvPr/>
        </p:nvSpPr>
        <p:spPr>
          <a:xfrm>
            <a:off x="462896" y="2122999"/>
            <a:ext cx="5510392" cy="1534601"/>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A30C33"/>
                </a:solidFill>
                <a:latin typeface="72 Black" panose="020B0A04030603020204" pitchFamily="34" charset="0"/>
                <a:cs typeface="72 Black" panose="020B0A04030603020204" pitchFamily="34" charset="0"/>
              </a:rPr>
              <a:t>THREE DIFFERENT STAY INTERVIEW MODELS</a:t>
            </a:r>
            <a:br>
              <a:rPr lang="en-US" sz="3200" dirty="0">
                <a:solidFill>
                  <a:srgbClr val="A30C33"/>
                </a:solidFill>
                <a:latin typeface="72 Black" panose="020B0A04030603020204" pitchFamily="34" charset="0"/>
                <a:cs typeface="72 Black" panose="020B0A04030603020204" pitchFamily="34" charset="0"/>
              </a:rPr>
            </a:br>
            <a:endParaRPr lang="en-US" sz="3200" dirty="0">
              <a:solidFill>
                <a:srgbClr val="A30C33"/>
              </a:solidFill>
              <a:latin typeface="72 Black" panose="020B0A04030603020204" pitchFamily="34" charset="0"/>
              <a:cs typeface="72 Black" panose="020B0A04030603020204" pitchFamily="34" charset="0"/>
            </a:endParaRPr>
          </a:p>
        </p:txBody>
      </p:sp>
      <p:sp>
        <p:nvSpPr>
          <p:cNvPr id="7" name="Subtitle 5">
            <a:extLst>
              <a:ext uri="{FF2B5EF4-FFF2-40B4-BE49-F238E27FC236}">
                <a16:creationId xmlns:a16="http://schemas.microsoft.com/office/drawing/2014/main" id="{09278663-6DFB-48C5-B58E-9F7560421BA7}"/>
              </a:ext>
            </a:extLst>
          </p:cNvPr>
          <p:cNvSpPr txBox="1">
            <a:spLocks/>
          </p:cNvSpPr>
          <p:nvPr/>
        </p:nvSpPr>
        <p:spPr>
          <a:xfrm>
            <a:off x="1310244" y="4292832"/>
            <a:ext cx="4099956" cy="736368"/>
          </a:xfrm>
          <a:prstGeom prst="rect">
            <a:avLst/>
          </a:prstGeom>
        </p:spPr>
        <p:txBody>
          <a:bodyPr>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What are they and how to decide which model to use.</a:t>
            </a:r>
          </a:p>
        </p:txBody>
      </p:sp>
      <p:sp>
        <p:nvSpPr>
          <p:cNvPr id="8" name="Content Placeholder 2">
            <a:extLst>
              <a:ext uri="{FF2B5EF4-FFF2-40B4-BE49-F238E27FC236}">
                <a16:creationId xmlns:a16="http://schemas.microsoft.com/office/drawing/2014/main" id="{D5F2D16A-183F-4A38-8872-766FA01EA75F}"/>
              </a:ext>
            </a:extLst>
          </p:cNvPr>
          <p:cNvSpPr txBox="1">
            <a:spLocks/>
          </p:cNvSpPr>
          <p:nvPr/>
        </p:nvSpPr>
        <p:spPr>
          <a:xfrm>
            <a:off x="6553200" y="1828800"/>
            <a:ext cx="4911634" cy="4153019"/>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1" dirty="0"/>
              <a:t>TYPES OF STAY INTERVIEWS:</a:t>
            </a:r>
          </a:p>
          <a:p>
            <a:endParaRPr lang="en-US" sz="2000" b="1" dirty="0"/>
          </a:p>
          <a:p>
            <a:pPr>
              <a:buFont typeface="Wingdings" panose="05000000000000000000" pitchFamily="2" charset="2"/>
              <a:buChar char="v"/>
            </a:pPr>
            <a:r>
              <a:rPr lang="en-US" sz="2000" b="1" dirty="0"/>
              <a:t>In person – led by manager</a:t>
            </a:r>
          </a:p>
          <a:p>
            <a:pPr>
              <a:buFont typeface="Wingdings" panose="05000000000000000000" pitchFamily="2" charset="2"/>
              <a:buChar char="v"/>
            </a:pPr>
            <a:r>
              <a:rPr lang="en-US" sz="2000" b="1" dirty="0"/>
              <a:t>Anonymous survey through survey tool </a:t>
            </a:r>
          </a:p>
          <a:p>
            <a:pPr>
              <a:buFont typeface="Wingdings" panose="05000000000000000000" pitchFamily="2" charset="2"/>
              <a:buChar char="v"/>
            </a:pPr>
            <a:r>
              <a:rPr lang="en-US" sz="2000" b="1" dirty="0"/>
              <a:t>Focus groups hosted by PCP</a:t>
            </a:r>
          </a:p>
          <a:p>
            <a:endParaRPr lang="en-US" sz="2000" b="1" dirty="0"/>
          </a:p>
          <a:p>
            <a:endParaRPr lang="en-US" sz="2000" b="1" dirty="0"/>
          </a:p>
          <a:p>
            <a:pPr marL="0" indent="0">
              <a:buNone/>
            </a:pPr>
            <a:r>
              <a:rPr lang="en-US" sz="2000" b="1" i="1" dirty="0"/>
              <a:t>What type is dependent on the level of </a:t>
            </a:r>
            <a:r>
              <a:rPr lang="en-US" sz="2000" b="1" i="1" dirty="0">
                <a:solidFill>
                  <a:srgbClr val="C00000"/>
                </a:solidFill>
              </a:rPr>
              <a:t>trust</a:t>
            </a:r>
            <a:r>
              <a:rPr lang="en-US" sz="2000" b="1" i="1" dirty="0"/>
              <a:t> the manager feels that they have with the employees in their department.</a:t>
            </a:r>
          </a:p>
        </p:txBody>
      </p:sp>
    </p:spTree>
    <p:extLst>
      <p:ext uri="{BB962C8B-B14F-4D97-AF65-F5344CB8AC3E}">
        <p14:creationId xmlns:p14="http://schemas.microsoft.com/office/powerpoint/2010/main" val="407552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35626"/>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Partner Team</a:t>
            </a:r>
            <a:endParaRPr lang="en-US" sz="2400" b="1" dirty="0">
              <a:solidFill>
                <a:schemeClr val="bg1"/>
              </a:solidFill>
              <a:latin typeface="Arial" panose="020B0604020202020204" pitchFamily="34" charset="0"/>
              <a:cs typeface="Arial" panose="020B0604020202020204" pitchFamily="34" charset="0"/>
            </a:endParaRPr>
          </a:p>
        </p:txBody>
      </p:sp>
      <p:sp>
        <p:nvSpPr>
          <p:cNvPr id="3" name="Title 1">
            <a:extLst>
              <a:ext uri="{FF2B5EF4-FFF2-40B4-BE49-F238E27FC236}">
                <a16:creationId xmlns:a16="http://schemas.microsoft.com/office/drawing/2014/main" id="{487FFC16-D011-B08B-FE95-97E74678C06C}"/>
              </a:ext>
            </a:extLst>
          </p:cNvPr>
          <p:cNvSpPr txBox="1">
            <a:spLocks/>
          </p:cNvSpPr>
          <p:nvPr/>
        </p:nvSpPr>
        <p:spPr>
          <a:xfrm>
            <a:off x="1524000" y="1033143"/>
            <a:ext cx="9753600" cy="91402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dirty="0">
                <a:solidFill>
                  <a:srgbClr val="A30C33"/>
                </a:solidFill>
                <a:latin typeface="72 Black" panose="020B0A04030603020204" pitchFamily="34" charset="0"/>
                <a:cs typeface="72 Black" panose="020B0A04030603020204" pitchFamily="34" charset="0"/>
              </a:rPr>
              <a:t>CHOOSING A STAY INTERVIEW MODEL</a:t>
            </a:r>
          </a:p>
          <a:p>
            <a:pPr algn="ctr"/>
            <a:r>
              <a:rPr lang="en-US" sz="1800" dirty="0">
                <a:latin typeface="72 Black" panose="020B0A04030603020204" pitchFamily="34" charset="0"/>
                <a:cs typeface="72 Black" panose="020B0A04030603020204" pitchFamily="34" charset="0"/>
              </a:rPr>
              <a:t>Answer each question.  Your total score will determine which model is best fit for you and your team.</a:t>
            </a:r>
          </a:p>
        </p:txBody>
      </p:sp>
      <p:sp>
        <p:nvSpPr>
          <p:cNvPr id="11" name="TextBox 7">
            <a:extLst>
              <a:ext uri="{FF2B5EF4-FFF2-40B4-BE49-F238E27FC236}">
                <a16:creationId xmlns:a16="http://schemas.microsoft.com/office/drawing/2014/main" id="{7B5C45EC-8538-79AB-B1F3-F7661732050B}"/>
              </a:ext>
            </a:extLst>
          </p:cNvPr>
          <p:cNvSpPr txBox="1"/>
          <p:nvPr/>
        </p:nvSpPr>
        <p:spPr>
          <a:xfrm>
            <a:off x="7404538" y="2493282"/>
            <a:ext cx="3886200" cy="313932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b="1" dirty="0"/>
              <a:t>3.  Has this team participated in any stay interviews or focus groups in the past 12-18 months?</a:t>
            </a:r>
          </a:p>
          <a:p>
            <a:pPr lvl="0"/>
            <a:r>
              <a:rPr lang="en-US" b="1" dirty="0"/>
              <a:t>	No	</a:t>
            </a:r>
            <a:r>
              <a:rPr lang="en-US" b="1" dirty="0">
                <a:solidFill>
                  <a:srgbClr val="A30C33"/>
                </a:solidFill>
              </a:rPr>
              <a:t>(1)</a:t>
            </a:r>
          </a:p>
          <a:p>
            <a:pPr lvl="0"/>
            <a:r>
              <a:rPr lang="en-US" b="1" dirty="0"/>
              <a:t>	Unsure	</a:t>
            </a:r>
            <a:r>
              <a:rPr lang="en-US" b="1" dirty="0">
                <a:solidFill>
                  <a:srgbClr val="A30C33"/>
                </a:solidFill>
              </a:rPr>
              <a:t>(3)</a:t>
            </a:r>
          </a:p>
          <a:p>
            <a:pPr lvl="0"/>
            <a:r>
              <a:rPr lang="en-US" b="1" dirty="0"/>
              <a:t>	Yes	</a:t>
            </a:r>
            <a:r>
              <a:rPr lang="en-US" b="1" dirty="0">
                <a:solidFill>
                  <a:srgbClr val="A30C33"/>
                </a:solidFill>
              </a:rPr>
              <a:t>(5)</a:t>
            </a:r>
          </a:p>
          <a:p>
            <a:pPr lvl="0"/>
            <a:endParaRPr lang="en-US" b="1" dirty="0"/>
          </a:p>
          <a:p>
            <a:r>
              <a:rPr lang="en-US" b="1" dirty="0"/>
              <a:t>4.  What is the level of trust that you feel you have with your team? </a:t>
            </a:r>
            <a:endParaRPr lang="en-US" b="1" dirty="0">
              <a:ea typeface="Calibri"/>
              <a:cs typeface="Calibri"/>
            </a:endParaRPr>
          </a:p>
          <a:p>
            <a:pPr lvl="0"/>
            <a:r>
              <a:rPr lang="en-US" b="1" dirty="0"/>
              <a:t>        </a:t>
            </a:r>
            <a:r>
              <a:rPr lang="en-US" b="1" dirty="0">
                <a:solidFill>
                  <a:srgbClr val="A30C33"/>
                </a:solidFill>
              </a:rPr>
              <a:t>1  2  3  4  5</a:t>
            </a:r>
          </a:p>
          <a:p>
            <a:pPr marL="342900" lvl="0" indent="-342900">
              <a:buAutoNum type="arabicPlain"/>
            </a:pPr>
            <a:endParaRPr lang="en-US" b="1" dirty="0"/>
          </a:p>
        </p:txBody>
      </p:sp>
      <p:sp>
        <p:nvSpPr>
          <p:cNvPr id="12" name="TextBox 6">
            <a:extLst>
              <a:ext uri="{FF2B5EF4-FFF2-40B4-BE49-F238E27FC236}">
                <a16:creationId xmlns:a16="http://schemas.microsoft.com/office/drawing/2014/main" id="{3A60316C-EAFE-0F7B-2757-A5207FCCFF42}"/>
              </a:ext>
            </a:extLst>
          </p:cNvPr>
          <p:cNvSpPr txBox="1"/>
          <p:nvPr/>
        </p:nvSpPr>
        <p:spPr>
          <a:xfrm>
            <a:off x="762000" y="2493282"/>
            <a:ext cx="6172200" cy="286232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b="1" dirty="0"/>
              <a:t>1.   Are you a new leader to this team?</a:t>
            </a:r>
          </a:p>
          <a:p>
            <a:pPr lvl="0"/>
            <a:r>
              <a:rPr lang="en-US" b="1" dirty="0"/>
              <a:t>	Less than 6 months		</a:t>
            </a:r>
            <a:r>
              <a:rPr lang="en-US" b="1" dirty="0">
                <a:solidFill>
                  <a:srgbClr val="A30C33"/>
                </a:solidFill>
              </a:rPr>
              <a:t>(1)</a:t>
            </a:r>
          </a:p>
          <a:p>
            <a:pPr lvl="0"/>
            <a:r>
              <a:rPr lang="en-US" b="1" dirty="0"/>
              <a:t>	6 months – 12 months	</a:t>
            </a:r>
            <a:r>
              <a:rPr lang="en-US" b="1" dirty="0">
                <a:solidFill>
                  <a:srgbClr val="A30C33"/>
                </a:solidFill>
              </a:rPr>
              <a:t>(3)</a:t>
            </a:r>
          </a:p>
          <a:p>
            <a:pPr lvl="0"/>
            <a:r>
              <a:rPr lang="en-US" b="1" dirty="0"/>
              <a:t>	More than 12 months	</a:t>
            </a:r>
            <a:r>
              <a:rPr lang="en-US" b="1" dirty="0">
                <a:solidFill>
                  <a:srgbClr val="A30C33"/>
                </a:solidFill>
              </a:rPr>
              <a:t>(5)</a:t>
            </a:r>
          </a:p>
          <a:p>
            <a:pPr lvl="0"/>
            <a:endParaRPr lang="en-US" b="1" dirty="0"/>
          </a:p>
          <a:p>
            <a:pPr lvl="0"/>
            <a:endParaRPr lang="en-US" b="1" dirty="0"/>
          </a:p>
          <a:p>
            <a:pPr lvl="0"/>
            <a:r>
              <a:rPr lang="en-US" b="1" dirty="0"/>
              <a:t>2.  Have you ever conducted a stay interview?</a:t>
            </a:r>
          </a:p>
          <a:p>
            <a:pPr lvl="0"/>
            <a:r>
              <a:rPr lang="en-US" b="1" dirty="0"/>
              <a:t>	Never					</a:t>
            </a:r>
            <a:r>
              <a:rPr lang="en-US" b="1" dirty="0">
                <a:solidFill>
                  <a:srgbClr val="A30C33"/>
                </a:solidFill>
              </a:rPr>
              <a:t>(1)</a:t>
            </a:r>
          </a:p>
          <a:p>
            <a:pPr lvl="0"/>
            <a:r>
              <a:rPr lang="en-US" b="1" dirty="0"/>
              <a:t>	Been a part of but never been the conductor	</a:t>
            </a:r>
            <a:r>
              <a:rPr lang="en-US" b="1" dirty="0">
                <a:solidFill>
                  <a:srgbClr val="A30C33"/>
                </a:solidFill>
              </a:rPr>
              <a:t>(3)</a:t>
            </a:r>
          </a:p>
          <a:p>
            <a:pPr lvl="0"/>
            <a:r>
              <a:rPr lang="en-US" b="1" dirty="0"/>
              <a:t>	Yes, I have conducted stay interviews before	</a:t>
            </a:r>
            <a:r>
              <a:rPr lang="en-US" b="1" dirty="0">
                <a:solidFill>
                  <a:srgbClr val="A30C33"/>
                </a:solidFill>
              </a:rPr>
              <a:t>(5)</a:t>
            </a:r>
          </a:p>
        </p:txBody>
      </p:sp>
    </p:spTree>
    <p:extLst>
      <p:ext uri="{BB962C8B-B14F-4D97-AF65-F5344CB8AC3E}">
        <p14:creationId xmlns:p14="http://schemas.microsoft.com/office/powerpoint/2010/main" val="109459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Partner Team</a:t>
            </a:r>
            <a:endParaRPr lang="en-US" sz="2400" b="1" dirty="0">
              <a:solidFill>
                <a:schemeClr val="bg1"/>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E04071DD-D1ED-4494-BAB0-E44D84460558}"/>
              </a:ext>
            </a:extLst>
          </p:cNvPr>
          <p:cNvSpPr txBox="1">
            <a:spLocks/>
          </p:cNvSpPr>
          <p:nvPr/>
        </p:nvSpPr>
        <p:spPr>
          <a:xfrm>
            <a:off x="2240700" y="1184802"/>
            <a:ext cx="7863000" cy="560355"/>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200" kern="1200" baseline="0">
                <a:solidFill>
                  <a:schemeClr val="tx1"/>
                </a:solidFill>
                <a:latin typeface="Arial"/>
                <a:ea typeface="+mj-ea"/>
                <a:cs typeface="Arial"/>
              </a:defRPr>
            </a:lvl1pPr>
          </a:lstStyle>
          <a:p>
            <a:pPr algn="ctr"/>
            <a:r>
              <a:rPr lang="en-US" dirty="0">
                <a:solidFill>
                  <a:srgbClr val="A30C33"/>
                </a:solidFill>
                <a:latin typeface="72 Black" panose="020B0A04030603020204" pitchFamily="34" charset="0"/>
                <a:cs typeface="72 Black" panose="020B0A04030603020204" pitchFamily="34" charset="0"/>
              </a:rPr>
              <a:t>CHOOSING A STAY INTERVIEW MODEL (cont.)</a:t>
            </a:r>
          </a:p>
        </p:txBody>
      </p:sp>
      <p:sp>
        <p:nvSpPr>
          <p:cNvPr id="9" name="TextBox 8"/>
          <p:cNvSpPr txBox="1"/>
          <p:nvPr/>
        </p:nvSpPr>
        <p:spPr>
          <a:xfrm>
            <a:off x="762000" y="2527521"/>
            <a:ext cx="5410200" cy="2585323"/>
          </a:xfrm>
          <a:prstGeom prst="rect">
            <a:avLst/>
          </a:prstGeom>
          <a:noFill/>
        </p:spPr>
        <p:txBody>
          <a:bodyPr wrap="square" lIns="91440" tIns="45720" rIns="91440" bIns="45720" rtlCol="0" anchor="t">
            <a:spAutoFit/>
          </a:bodyPr>
          <a:lstStyle/>
          <a:p>
            <a:r>
              <a:rPr lang="en-US" b="1" dirty="0"/>
              <a:t>5.  If we asked your team the same question – what level of trust do you believe that you have with your leader – what do you think they will say? </a:t>
            </a:r>
          </a:p>
          <a:p>
            <a:pPr lvl="0"/>
            <a:r>
              <a:rPr lang="en-US" b="1" dirty="0"/>
              <a:t>	</a:t>
            </a:r>
            <a:r>
              <a:rPr lang="en-US" b="1" dirty="0">
                <a:solidFill>
                  <a:srgbClr val="A30C33"/>
                </a:solidFill>
              </a:rPr>
              <a:t>1  2  3  4  5</a:t>
            </a:r>
          </a:p>
          <a:p>
            <a:pPr marL="342900" lvl="0" indent="-342900">
              <a:buAutoNum type="arabicPlain"/>
            </a:pPr>
            <a:endParaRPr lang="en-US" b="1" dirty="0"/>
          </a:p>
          <a:p>
            <a:r>
              <a:rPr lang="en-US" b="1" dirty="0"/>
              <a:t>6.  If you conduct a stay interview with your team, do you believe that they will be honest in their answer or just tell you what they think you want to hear?</a:t>
            </a:r>
          </a:p>
          <a:p>
            <a:pPr lvl="0"/>
            <a:r>
              <a:rPr lang="en-US" b="1" dirty="0"/>
              <a:t>	</a:t>
            </a:r>
            <a:r>
              <a:rPr lang="en-US" b="1" dirty="0">
                <a:solidFill>
                  <a:srgbClr val="A30C33"/>
                </a:solidFill>
              </a:rPr>
              <a:t>1  2  3  4  5</a:t>
            </a:r>
          </a:p>
        </p:txBody>
      </p:sp>
      <p:sp>
        <p:nvSpPr>
          <p:cNvPr id="12" name="TextBox 11"/>
          <p:cNvSpPr txBox="1"/>
          <p:nvPr/>
        </p:nvSpPr>
        <p:spPr>
          <a:xfrm>
            <a:off x="6553200" y="2531389"/>
            <a:ext cx="5334000" cy="2154436"/>
          </a:xfrm>
          <a:prstGeom prst="rect">
            <a:avLst/>
          </a:prstGeom>
          <a:noFill/>
        </p:spPr>
        <p:txBody>
          <a:bodyPr wrap="square" lIns="91440" tIns="45720" rIns="91440" bIns="45720" rtlCol="0" anchor="t">
            <a:spAutoFit/>
          </a:bodyPr>
          <a:lstStyle/>
          <a:p>
            <a:pPr marL="342900" lvl="0" indent="-342900">
              <a:buAutoNum type="arabicPeriod" startAt="7"/>
            </a:pPr>
            <a:r>
              <a:rPr lang="en-US" b="1" dirty="0"/>
              <a:t>Do you feel that the team will be more honest if asked questions in:</a:t>
            </a:r>
          </a:p>
          <a:p>
            <a:pPr lvl="0"/>
            <a:r>
              <a:rPr lang="en-US" sz="1600" b="1" dirty="0"/>
              <a:t>           	</a:t>
            </a:r>
          </a:p>
          <a:p>
            <a:pPr lvl="0"/>
            <a:r>
              <a:rPr lang="en-US" sz="1600" b="1" dirty="0"/>
              <a:t>           An in-person meeting with you?	</a:t>
            </a:r>
            <a:r>
              <a:rPr lang="en-US" sz="1600" b="1" dirty="0">
                <a:solidFill>
                  <a:srgbClr val="0070C0"/>
                </a:solidFill>
              </a:rPr>
              <a:t>                    </a:t>
            </a:r>
            <a:r>
              <a:rPr lang="en-US" sz="1600" b="1" dirty="0">
                <a:solidFill>
                  <a:srgbClr val="A30C33"/>
                </a:solidFill>
              </a:rPr>
              <a:t>(5)</a:t>
            </a:r>
          </a:p>
          <a:p>
            <a:pPr lvl="1"/>
            <a:r>
              <a:rPr lang="en-US" sz="1600" b="1" dirty="0"/>
              <a:t> Anonymous survey through a survey tool?	</a:t>
            </a:r>
            <a:r>
              <a:rPr lang="en-US" sz="1600" b="1" dirty="0">
                <a:solidFill>
                  <a:srgbClr val="A30C33"/>
                </a:solidFill>
              </a:rPr>
              <a:t>(3)</a:t>
            </a:r>
          </a:p>
          <a:p>
            <a:pPr lvl="1"/>
            <a:r>
              <a:rPr lang="en-US" sz="1600" b="1" dirty="0"/>
              <a:t> Focus groups hosted by the PCP?		</a:t>
            </a:r>
            <a:r>
              <a:rPr lang="en-US" sz="1600" b="1" dirty="0">
                <a:solidFill>
                  <a:srgbClr val="A30C33"/>
                </a:solidFill>
              </a:rPr>
              <a:t>(1)</a:t>
            </a:r>
          </a:p>
          <a:p>
            <a:endParaRPr lang="en-US" sz="1400" b="1" dirty="0"/>
          </a:p>
          <a:p>
            <a:endParaRPr lang="en-US" sz="2000" b="1" i="1" dirty="0"/>
          </a:p>
        </p:txBody>
      </p:sp>
      <p:sp>
        <p:nvSpPr>
          <p:cNvPr id="13" name="TextBox 12"/>
          <p:cNvSpPr txBox="1"/>
          <p:nvPr/>
        </p:nvSpPr>
        <p:spPr>
          <a:xfrm>
            <a:off x="4019550" y="5200471"/>
            <a:ext cx="4305300" cy="1200329"/>
          </a:xfrm>
          <a:prstGeom prst="rect">
            <a:avLst/>
          </a:prstGeom>
          <a:noFill/>
        </p:spPr>
        <p:txBody>
          <a:bodyPr wrap="square" lIns="91440" tIns="45720" rIns="91440" bIns="45720" rtlCol="0" anchor="t">
            <a:spAutoFit/>
          </a:bodyPr>
          <a:lstStyle/>
          <a:p>
            <a:pPr algn="ctr"/>
            <a:r>
              <a:rPr lang="en-US" b="1" i="1">
                <a:solidFill>
                  <a:srgbClr val="A30C33"/>
                </a:solidFill>
              </a:rPr>
              <a:t>TOTAL SCORE – RECOMMENDED MODEL:</a:t>
            </a:r>
          </a:p>
          <a:p>
            <a:pPr marL="285750" indent="-285750">
              <a:buFont typeface="Arial" panose="020B0604020202020204" pitchFamily="34" charset="0"/>
              <a:buChar char="•"/>
            </a:pPr>
            <a:r>
              <a:rPr lang="en-US" b="1" i="1" dirty="0">
                <a:solidFill>
                  <a:srgbClr val="A30C33"/>
                </a:solidFill>
              </a:rPr>
              <a:t>1-12 points (Focus Group with PCP)</a:t>
            </a:r>
          </a:p>
          <a:p>
            <a:pPr marL="285750" indent="-285750">
              <a:buFont typeface="Arial" panose="020B0604020202020204" pitchFamily="34" charset="0"/>
              <a:buChar char="•"/>
            </a:pPr>
            <a:r>
              <a:rPr lang="en-US" b="1" i="1" dirty="0">
                <a:solidFill>
                  <a:srgbClr val="A30C33"/>
                </a:solidFill>
              </a:rPr>
              <a:t>13-25 points (Anonymous Survey)</a:t>
            </a:r>
          </a:p>
          <a:p>
            <a:pPr marL="285750" indent="-285750">
              <a:buFont typeface="Arial" panose="020B0604020202020204" pitchFamily="34" charset="0"/>
              <a:buChar char="•"/>
            </a:pPr>
            <a:r>
              <a:rPr lang="en-US" b="1" i="1" dirty="0">
                <a:solidFill>
                  <a:srgbClr val="A30C33"/>
                </a:solidFill>
              </a:rPr>
              <a:t>26-35 points (Manager Led)</a:t>
            </a:r>
          </a:p>
        </p:txBody>
      </p:sp>
    </p:spTree>
    <p:extLst>
      <p:ext uri="{BB962C8B-B14F-4D97-AF65-F5344CB8AC3E}">
        <p14:creationId xmlns:p14="http://schemas.microsoft.com/office/powerpoint/2010/main" val="237495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Partner Team</a:t>
            </a:r>
            <a:endParaRPr lang="en-US" sz="2400" dirty="0">
              <a:solidFill>
                <a:schemeClr val="bg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C6975CD-436A-C17B-5F4F-1E8CE14FFBAC}"/>
              </a:ext>
            </a:extLst>
          </p:cNvPr>
          <p:cNvSpPr/>
          <p:nvPr/>
        </p:nvSpPr>
        <p:spPr>
          <a:xfrm>
            <a:off x="2647947" y="1037353"/>
            <a:ext cx="7277099" cy="954107"/>
          </a:xfrm>
          <a:prstGeom prst="rect">
            <a:avLst/>
          </a:prstGeom>
        </p:spPr>
        <p:txBody>
          <a:bodyPr wrap="square">
            <a:spAutoFit/>
          </a:bodyPr>
          <a:lstStyle/>
          <a:p>
            <a:pPr algn="ctr"/>
            <a:r>
              <a:rPr lang="en-US" sz="2800" dirty="0">
                <a:solidFill>
                  <a:srgbClr val="790A24"/>
                </a:solidFill>
                <a:latin typeface="72 Black" panose="020B0A04030603020204" pitchFamily="34" charset="0"/>
                <a:cs typeface="72 Black" panose="020B0A04030603020204" pitchFamily="34" charset="0"/>
              </a:rPr>
              <a:t>HOW MANY QUESTIONS SHOULD THE STAY INTERVIEW HAVE?</a:t>
            </a:r>
          </a:p>
        </p:txBody>
      </p:sp>
      <p:pic>
        <p:nvPicPr>
          <p:cNvPr id="6" name="Picture Placeholder 15" descr="A group of people discuss something">
            <a:extLst>
              <a:ext uri="{FF2B5EF4-FFF2-40B4-BE49-F238E27FC236}">
                <a16:creationId xmlns:a16="http://schemas.microsoft.com/office/drawing/2014/main" id="{F0A14379-5D48-B17B-1F8F-6DC7BDC10F0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1646033" y="2134737"/>
            <a:ext cx="9280929" cy="3502926"/>
          </a:xfrm>
          <a:prstGeom prst="rect">
            <a:avLst/>
          </a:prstGeom>
        </p:spPr>
      </p:pic>
      <p:sp>
        <p:nvSpPr>
          <p:cNvPr id="7" name="TextBox 6">
            <a:extLst>
              <a:ext uri="{FF2B5EF4-FFF2-40B4-BE49-F238E27FC236}">
                <a16:creationId xmlns:a16="http://schemas.microsoft.com/office/drawing/2014/main" id="{40A70290-F98F-F671-26E0-F465830D9353}"/>
              </a:ext>
            </a:extLst>
          </p:cNvPr>
          <p:cNvSpPr txBox="1"/>
          <p:nvPr/>
        </p:nvSpPr>
        <p:spPr>
          <a:xfrm>
            <a:off x="1710916" y="5640151"/>
            <a:ext cx="9280929" cy="338554"/>
          </a:xfrm>
          <a:prstGeom prst="rect">
            <a:avLst/>
          </a:prstGeom>
          <a:noFill/>
        </p:spPr>
        <p:txBody>
          <a:bodyPr wrap="square" rtlCol="0">
            <a:spAutoFit/>
          </a:bodyPr>
          <a:lstStyle/>
          <a:p>
            <a:pPr lvl="0" algn="ctr"/>
            <a:r>
              <a:rPr lang="en-US" sz="1600" b="1" dirty="0">
                <a:solidFill>
                  <a:srgbClr val="790A24"/>
                </a:solidFill>
                <a:latin typeface="72 Black" panose="020B0A04030603020204"/>
                <a:cs typeface="Arial" panose="020B0604020202020204" pitchFamily="34" charset="0"/>
              </a:rPr>
              <a:t>Anonymous Survey (5-6) 	Manager Led  (10-12)		 PCP Led (Same as Manager w/follow ups)</a:t>
            </a:r>
          </a:p>
        </p:txBody>
      </p:sp>
    </p:spTree>
    <p:extLst>
      <p:ext uri="{BB962C8B-B14F-4D97-AF65-F5344CB8AC3E}">
        <p14:creationId xmlns:p14="http://schemas.microsoft.com/office/powerpoint/2010/main" val="3402592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Partner Team</a:t>
            </a:r>
            <a:endParaRPr lang="en-US" sz="2400" dirty="0">
              <a:solidFill>
                <a:schemeClr val="bg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5E18AA75-F063-5891-8820-170604D8CAA3}"/>
              </a:ext>
            </a:extLst>
          </p:cNvPr>
          <p:cNvSpPr/>
          <p:nvPr/>
        </p:nvSpPr>
        <p:spPr>
          <a:xfrm>
            <a:off x="3429000" y="1052899"/>
            <a:ext cx="5857875" cy="932855"/>
          </a:xfrm>
          <a:prstGeom prst="rect">
            <a:avLst/>
          </a:prstGeom>
        </p:spPr>
        <p:txBody>
          <a:bodyPr wrap="square">
            <a:spAutoFit/>
          </a:bodyPr>
          <a:lstStyle/>
          <a:p>
            <a:pPr algn="ctr"/>
            <a:r>
              <a:rPr lang="en-US" sz="3600" dirty="0">
                <a:solidFill>
                  <a:srgbClr val="790A24"/>
                </a:solidFill>
                <a:latin typeface="72 Black" panose="020B0A04030603020204" pitchFamily="34" charset="0"/>
                <a:cs typeface="72 Black" panose="020B0A04030603020204" pitchFamily="34" charset="0"/>
              </a:rPr>
              <a:t>Anonymous Survey Questions</a:t>
            </a:r>
          </a:p>
          <a:p>
            <a:pPr algn="ctr"/>
            <a:r>
              <a:rPr lang="en-US" i="1" dirty="0">
                <a:latin typeface="72 Black" panose="020B0A04030603020204" pitchFamily="34" charset="0"/>
                <a:cs typeface="72 Black" panose="020B0A04030603020204" pitchFamily="34" charset="0"/>
              </a:rPr>
              <a:t>Recommendation:  Select 5-6 questions for your team.</a:t>
            </a:r>
            <a:endParaRPr lang="en-US" sz="2400" i="1" dirty="0">
              <a:latin typeface="72 Black" panose="020B0A04030603020204" pitchFamily="34" charset="0"/>
              <a:cs typeface="72 Black" panose="020B0A04030603020204" pitchFamily="34" charset="0"/>
            </a:endParaRPr>
          </a:p>
        </p:txBody>
      </p:sp>
      <p:sp>
        <p:nvSpPr>
          <p:cNvPr id="9" name="Rectangle 8">
            <a:extLst>
              <a:ext uri="{FF2B5EF4-FFF2-40B4-BE49-F238E27FC236}">
                <a16:creationId xmlns:a16="http://schemas.microsoft.com/office/drawing/2014/main" id="{ACC4304A-59B7-5FA8-8117-84296F4AB5C5}"/>
              </a:ext>
            </a:extLst>
          </p:cNvPr>
          <p:cNvSpPr/>
          <p:nvPr/>
        </p:nvSpPr>
        <p:spPr>
          <a:xfrm>
            <a:off x="1981200" y="1976229"/>
            <a:ext cx="8382000" cy="4446730"/>
          </a:xfrm>
          <a:prstGeom prst="rect">
            <a:avLst/>
          </a:prstGeom>
        </p:spPr>
        <p:txBody>
          <a:bodyPr wrap="square">
            <a:spAutoFit/>
          </a:bodyPr>
          <a:lstStyle/>
          <a:p>
            <a:pPr marL="342900" indent="-342900">
              <a:lnSpc>
                <a:spcPct val="200000"/>
              </a:lnSpc>
              <a:buFont typeface="+mj-lt"/>
              <a:buAutoNum type="arabicPeriod"/>
            </a:pPr>
            <a:r>
              <a:rPr lang="en-US" b="1" dirty="0"/>
              <a:t>What do you look forward to each day you commute to work?</a:t>
            </a:r>
          </a:p>
          <a:p>
            <a:pPr marL="342900" indent="-342900">
              <a:lnSpc>
                <a:spcPct val="200000"/>
              </a:lnSpc>
              <a:buFont typeface="+mj-lt"/>
              <a:buAutoNum type="arabicPeriod"/>
            </a:pPr>
            <a:r>
              <a:rPr lang="en-US" b="1" dirty="0"/>
              <a:t>Why do you stay with UAMS? Your department?</a:t>
            </a:r>
          </a:p>
          <a:p>
            <a:pPr marL="342900" indent="-342900">
              <a:lnSpc>
                <a:spcPct val="200000"/>
              </a:lnSpc>
              <a:buFont typeface="+mj-lt"/>
              <a:buAutoNum type="arabicPeriod"/>
            </a:pPr>
            <a:r>
              <a:rPr lang="en-US" b="1" dirty="0"/>
              <a:t>When was the last time you thought about leaving UAMS and what prompted it?</a:t>
            </a:r>
          </a:p>
          <a:p>
            <a:pPr marL="342900" indent="-342900">
              <a:lnSpc>
                <a:spcPct val="200000"/>
              </a:lnSpc>
              <a:buFont typeface="+mj-lt"/>
              <a:buAutoNum type="arabicPeriod"/>
            </a:pPr>
            <a:r>
              <a:rPr lang="en-US" b="1" dirty="0"/>
              <a:t>Do you have all of the tools and resources necessary to perform your job properly?  If not, what is missing?</a:t>
            </a:r>
          </a:p>
          <a:p>
            <a:pPr marL="342900" indent="-342900">
              <a:lnSpc>
                <a:spcPct val="200000"/>
              </a:lnSpc>
              <a:buFont typeface="+mj-lt"/>
              <a:buAutoNum type="arabicPeriod"/>
            </a:pPr>
            <a:r>
              <a:rPr lang="en-US" b="1" dirty="0"/>
              <a:t>How can I make your job better for you?</a:t>
            </a:r>
          </a:p>
          <a:p>
            <a:pPr marL="342900" indent="-342900">
              <a:lnSpc>
                <a:spcPct val="200000"/>
              </a:lnSpc>
              <a:buFont typeface="+mj-lt"/>
              <a:buAutoNum type="arabicPeriod"/>
            </a:pPr>
            <a:r>
              <a:rPr lang="en-US" b="1" dirty="0"/>
              <a:t>If you could change something about your job, what would it be?</a:t>
            </a:r>
          </a:p>
          <a:p>
            <a:pPr marL="342900" indent="-342900">
              <a:lnSpc>
                <a:spcPct val="200000"/>
              </a:lnSpc>
              <a:buFont typeface="+mj-lt"/>
              <a:buAutoNum type="arabicPeriod"/>
            </a:pPr>
            <a:r>
              <a:rPr lang="en-US" b="1" dirty="0"/>
              <a:t>Please feel free to share any comments not addressed here.</a:t>
            </a:r>
          </a:p>
        </p:txBody>
      </p:sp>
    </p:spTree>
    <p:extLst>
      <p:ext uri="{BB962C8B-B14F-4D97-AF65-F5344CB8AC3E}">
        <p14:creationId xmlns:p14="http://schemas.microsoft.com/office/powerpoint/2010/main" val="162124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Partner Team</a:t>
            </a:r>
            <a:endParaRPr lang="en-US" sz="2400" dirty="0">
              <a:solidFill>
                <a:schemeClr val="bg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5C2F0EF7-6753-2A0B-5937-EEEF14997387}"/>
              </a:ext>
            </a:extLst>
          </p:cNvPr>
          <p:cNvSpPr/>
          <p:nvPr/>
        </p:nvSpPr>
        <p:spPr>
          <a:xfrm>
            <a:off x="3081107" y="990600"/>
            <a:ext cx="6029785" cy="861774"/>
          </a:xfrm>
          <a:prstGeom prst="rect">
            <a:avLst/>
          </a:prstGeom>
        </p:spPr>
        <p:txBody>
          <a:bodyPr wrap="square">
            <a:spAutoFit/>
          </a:bodyPr>
          <a:lstStyle/>
          <a:p>
            <a:pPr algn="ctr"/>
            <a:r>
              <a:rPr lang="en-US" sz="3200" dirty="0">
                <a:solidFill>
                  <a:srgbClr val="790A24"/>
                </a:solidFill>
                <a:latin typeface="72 Black" panose="020B0A04030603020204" pitchFamily="34" charset="0"/>
                <a:cs typeface="72 Black" panose="020B0A04030603020204" pitchFamily="34" charset="0"/>
              </a:rPr>
              <a:t>Manager Led Survey Questions</a:t>
            </a:r>
          </a:p>
          <a:p>
            <a:pPr algn="ctr"/>
            <a:r>
              <a:rPr lang="en-US" i="1" dirty="0">
                <a:latin typeface="72 Black" panose="020B0A04030603020204" pitchFamily="34" charset="0"/>
                <a:cs typeface="72 Black" panose="020B0A04030603020204" pitchFamily="34" charset="0"/>
              </a:rPr>
              <a:t>Recommendation:  Select 10-12 questions for your team.</a:t>
            </a:r>
          </a:p>
        </p:txBody>
      </p:sp>
      <p:sp>
        <p:nvSpPr>
          <p:cNvPr id="6" name="Rectangle 5">
            <a:extLst>
              <a:ext uri="{FF2B5EF4-FFF2-40B4-BE49-F238E27FC236}">
                <a16:creationId xmlns:a16="http://schemas.microsoft.com/office/drawing/2014/main" id="{6F947CA1-8037-F483-6B4B-7ACEBD87FF75}"/>
              </a:ext>
            </a:extLst>
          </p:cNvPr>
          <p:cNvSpPr/>
          <p:nvPr/>
        </p:nvSpPr>
        <p:spPr>
          <a:xfrm>
            <a:off x="1981200" y="1976199"/>
            <a:ext cx="8763000" cy="4486100"/>
          </a:xfrm>
          <a:prstGeom prst="rect">
            <a:avLst/>
          </a:prstGeom>
        </p:spPr>
        <p:txBody>
          <a:bodyPr wrap="square">
            <a:spAutoFit/>
          </a:bodyPr>
          <a:lstStyle/>
          <a:p>
            <a:pPr marL="342900" indent="-342900">
              <a:lnSpc>
                <a:spcPct val="130000"/>
              </a:lnSpc>
              <a:buFont typeface="+mj-lt"/>
              <a:buAutoNum type="arabicPeriod"/>
            </a:pPr>
            <a:r>
              <a:rPr lang="en-US" sz="1700" b="1" dirty="0"/>
              <a:t>What do you look forward to each day you commute to work?</a:t>
            </a:r>
          </a:p>
          <a:p>
            <a:pPr marL="342900" indent="-342900">
              <a:lnSpc>
                <a:spcPct val="130000"/>
              </a:lnSpc>
              <a:buFont typeface="+mj-lt"/>
              <a:buAutoNum type="arabicPeriod"/>
            </a:pPr>
            <a:r>
              <a:rPr lang="en-US" sz="1700" b="1" dirty="0"/>
              <a:t>Why do you stay with UAMS? Your department?</a:t>
            </a:r>
          </a:p>
          <a:p>
            <a:pPr marL="342900" indent="-342900">
              <a:lnSpc>
                <a:spcPct val="130000"/>
              </a:lnSpc>
              <a:buFont typeface="+mj-lt"/>
              <a:buAutoNum type="arabicPeriod"/>
            </a:pPr>
            <a:r>
              <a:rPr lang="en-US" sz="1700" b="1" dirty="0"/>
              <a:t>When was the last time you thought about leaving UAMS and what prompted it?</a:t>
            </a:r>
          </a:p>
          <a:p>
            <a:pPr marL="342900" indent="-342900">
              <a:lnSpc>
                <a:spcPct val="130000"/>
              </a:lnSpc>
              <a:buFont typeface="+mj-lt"/>
              <a:buAutoNum type="arabicPeriod"/>
            </a:pPr>
            <a:r>
              <a:rPr lang="en-US" sz="1700" b="1" dirty="0"/>
              <a:t>Do you have all of the tools and resources necessary to perform your job properly?  If not, what is missing?</a:t>
            </a:r>
          </a:p>
          <a:p>
            <a:pPr marL="342900" indent="-342900">
              <a:lnSpc>
                <a:spcPct val="130000"/>
              </a:lnSpc>
              <a:buFont typeface="+mj-lt"/>
              <a:buAutoNum type="arabicPeriod"/>
            </a:pPr>
            <a:r>
              <a:rPr lang="en-US" sz="1700" b="1" dirty="0"/>
              <a:t>How can I make your job better for you?</a:t>
            </a:r>
          </a:p>
          <a:p>
            <a:pPr marL="342900" indent="-342900">
              <a:lnSpc>
                <a:spcPct val="130000"/>
              </a:lnSpc>
              <a:buFont typeface="+mj-lt"/>
              <a:buAutoNum type="arabicPeriod"/>
            </a:pPr>
            <a:r>
              <a:rPr lang="en-US" sz="1700" b="1" dirty="0"/>
              <a:t>If you could change something about your job, what would it be?</a:t>
            </a:r>
          </a:p>
          <a:p>
            <a:pPr marL="342900" indent="-342900">
              <a:lnSpc>
                <a:spcPct val="130000"/>
              </a:lnSpc>
              <a:buFont typeface="+mj-lt"/>
              <a:buAutoNum type="arabicPeriod"/>
            </a:pPr>
            <a:r>
              <a:rPr lang="en-US" sz="1700" b="1" dirty="0"/>
              <a:t>What are you learning here at UAMS or what do you want to learn?</a:t>
            </a:r>
          </a:p>
          <a:p>
            <a:pPr marL="342900" indent="-342900">
              <a:lnSpc>
                <a:spcPct val="130000"/>
              </a:lnSpc>
              <a:buFont typeface="+mj-lt"/>
              <a:buAutoNum type="arabicPeriod"/>
            </a:pPr>
            <a:r>
              <a:rPr lang="en-US" sz="1700" b="1" dirty="0"/>
              <a:t>What do you dislike about work every day?</a:t>
            </a:r>
          </a:p>
          <a:p>
            <a:pPr marL="342900" indent="-342900">
              <a:lnSpc>
                <a:spcPct val="130000"/>
              </a:lnSpc>
              <a:buFont typeface="+mj-lt"/>
              <a:buAutoNum type="arabicPeriod"/>
            </a:pPr>
            <a:r>
              <a:rPr lang="en-US" sz="1700" b="1" dirty="0"/>
              <a:t>What do you think of the way employees are recognized?</a:t>
            </a:r>
          </a:p>
          <a:p>
            <a:pPr marL="342900" indent="-342900">
              <a:lnSpc>
                <a:spcPct val="130000"/>
              </a:lnSpc>
              <a:buFont typeface="+mj-lt"/>
              <a:buAutoNum type="arabicPeriod"/>
            </a:pPr>
            <a:r>
              <a:rPr lang="en-US" sz="1700" b="1" dirty="0"/>
              <a:t>Do you feel valued and recognized in your department?</a:t>
            </a:r>
          </a:p>
          <a:p>
            <a:pPr marL="342900" indent="-342900">
              <a:lnSpc>
                <a:spcPct val="130000"/>
              </a:lnSpc>
              <a:buFont typeface="+mj-lt"/>
              <a:buAutoNum type="arabicPeriod"/>
            </a:pPr>
            <a:r>
              <a:rPr lang="en-US" sz="1700" b="1" dirty="0"/>
              <a:t>How would you rate our work/life balance and how could it be improved?</a:t>
            </a:r>
          </a:p>
          <a:p>
            <a:pPr marL="342900" indent="-342900">
              <a:lnSpc>
                <a:spcPct val="130000"/>
              </a:lnSpc>
              <a:buFont typeface="+mj-lt"/>
              <a:buAutoNum type="arabicPeriod"/>
            </a:pPr>
            <a:r>
              <a:rPr lang="en-US" sz="1700" b="1" dirty="0"/>
              <a:t>Within the past year, what was a good day?</a:t>
            </a:r>
          </a:p>
        </p:txBody>
      </p:sp>
    </p:spTree>
    <p:extLst>
      <p:ext uri="{BB962C8B-B14F-4D97-AF65-F5344CB8AC3E}">
        <p14:creationId xmlns:p14="http://schemas.microsoft.com/office/powerpoint/2010/main" val="1527999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Partner Team</a:t>
            </a:r>
            <a:endParaRPr lang="en-US" sz="2400" dirty="0">
              <a:solidFill>
                <a:schemeClr val="bg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F8AE2AE2-2F20-9A8F-DDFB-D60109F63418}"/>
              </a:ext>
            </a:extLst>
          </p:cNvPr>
          <p:cNvSpPr/>
          <p:nvPr/>
        </p:nvSpPr>
        <p:spPr>
          <a:xfrm>
            <a:off x="1295400" y="1780639"/>
            <a:ext cx="10515600" cy="4801314"/>
          </a:xfrm>
          <a:prstGeom prst="rect">
            <a:avLst/>
          </a:prstGeom>
        </p:spPr>
        <p:txBody>
          <a:bodyPr wrap="square">
            <a:spAutoFit/>
          </a:bodyPr>
          <a:lstStyle/>
          <a:p>
            <a:r>
              <a:rPr lang="en-US" b="1" dirty="0"/>
              <a:t>Question 1: What do you look forward to each day when you commute to work?</a:t>
            </a:r>
          </a:p>
          <a:p>
            <a:r>
              <a:rPr lang="en-US" i="1" dirty="0"/>
              <a:t>First, we ask a question that brings employees into the here and now, and asks them to focus on their daily duties and challenges rather than expand on broader issues like pay and benefits. Employees stay and engage based on their relationships with supervisors and colleagues and how much they like what they do—and these categories are far more important than pay and benefits. Effective probes include:</a:t>
            </a:r>
          </a:p>
          <a:p>
            <a:pPr marL="971550" lvl="1" indent="-285750">
              <a:buFont typeface="Wingdings" panose="05000000000000000000" pitchFamily="2" charset="2"/>
              <a:buChar char="v"/>
            </a:pPr>
            <a:r>
              <a:rPr lang="en-US" dirty="0"/>
              <a:t>Give me an example</a:t>
            </a:r>
          </a:p>
          <a:p>
            <a:pPr marL="971550" lvl="1" indent="-285750">
              <a:buFont typeface="Wingdings" panose="05000000000000000000" pitchFamily="2" charset="2"/>
              <a:buChar char="v"/>
            </a:pPr>
            <a:r>
              <a:rPr lang="en-US" dirty="0"/>
              <a:t>Tell me more about…</a:t>
            </a:r>
          </a:p>
          <a:p>
            <a:pPr marL="971550" lvl="1" indent="-285750">
              <a:buFont typeface="Wingdings" panose="05000000000000000000" pitchFamily="2" charset="2"/>
              <a:buChar char="v"/>
            </a:pPr>
            <a:r>
              <a:rPr lang="en-US" dirty="0"/>
              <a:t>Who do you look forward to working with the most?</a:t>
            </a:r>
          </a:p>
          <a:p>
            <a:pPr lvl="0"/>
            <a:endParaRPr lang="en-US" b="1" dirty="0"/>
          </a:p>
          <a:p>
            <a:r>
              <a:rPr lang="en-US" b="1" dirty="0"/>
              <a:t>Question 2: Why do you stay here at UAMS? Your department?</a:t>
            </a:r>
          </a:p>
          <a:p>
            <a:r>
              <a:rPr lang="en-US" i="1" dirty="0"/>
              <a:t>While appearing simple at first, the question of why employees want to stay with our organization opens major doors for discovery. Most employees have never pondered their answers, so the manager's role is to stubbornly require one. A good next line is, "Take your time because I really want to know." Employees then must announce to you, and more importantly to themselves, what they value most about their jobs. Possible probes include:</a:t>
            </a:r>
          </a:p>
          <a:p>
            <a:pPr marL="971550" lvl="1" indent="-285750">
              <a:buFont typeface="Wingdings" panose="05000000000000000000" pitchFamily="2" charset="2"/>
              <a:buChar char="v"/>
            </a:pPr>
            <a:r>
              <a:rPr lang="en-US" dirty="0"/>
              <a:t>Tell me more about why that is so important to you.</a:t>
            </a:r>
          </a:p>
          <a:p>
            <a:pPr marL="971550" lvl="1" indent="-285750">
              <a:buFont typeface="Wingdings" panose="05000000000000000000" pitchFamily="2" charset="2"/>
              <a:buChar char="v"/>
            </a:pPr>
            <a:r>
              <a:rPr lang="en-US" dirty="0"/>
              <a:t>Is that the only reason you stay or are there others?</a:t>
            </a:r>
          </a:p>
          <a:p>
            <a:pPr marL="971550" lvl="1" indent="-285750">
              <a:buFont typeface="Wingdings" panose="05000000000000000000" pitchFamily="2" charset="2"/>
              <a:buChar char="v"/>
            </a:pPr>
            <a:r>
              <a:rPr lang="en-US" dirty="0"/>
              <a:t>If you narrowed your reasons to stay to just one, what would it be?</a:t>
            </a:r>
          </a:p>
        </p:txBody>
      </p:sp>
      <p:sp>
        <p:nvSpPr>
          <p:cNvPr id="7" name="Rectangle 6">
            <a:extLst>
              <a:ext uri="{FF2B5EF4-FFF2-40B4-BE49-F238E27FC236}">
                <a16:creationId xmlns:a16="http://schemas.microsoft.com/office/drawing/2014/main" id="{7A4B289F-1B68-DABF-B71F-D13AE20037C5}"/>
              </a:ext>
            </a:extLst>
          </p:cNvPr>
          <p:cNvSpPr/>
          <p:nvPr/>
        </p:nvSpPr>
        <p:spPr>
          <a:xfrm>
            <a:off x="2909657" y="918865"/>
            <a:ext cx="6372685" cy="861774"/>
          </a:xfrm>
          <a:prstGeom prst="rect">
            <a:avLst/>
          </a:prstGeom>
        </p:spPr>
        <p:txBody>
          <a:bodyPr wrap="square">
            <a:spAutoFit/>
          </a:bodyPr>
          <a:lstStyle/>
          <a:p>
            <a:pPr algn="ctr"/>
            <a:r>
              <a:rPr lang="en-US" sz="3200" dirty="0">
                <a:solidFill>
                  <a:srgbClr val="790A24"/>
                </a:solidFill>
                <a:latin typeface="72 Black" panose="020B0A04030603020204" pitchFamily="34" charset="0"/>
                <a:cs typeface="72 Black" panose="020B0A04030603020204" pitchFamily="34" charset="0"/>
              </a:rPr>
              <a:t>Focus Group Led by PCP Questions</a:t>
            </a:r>
          </a:p>
          <a:p>
            <a:pPr algn="ctr"/>
            <a:r>
              <a:rPr lang="en-US" i="1" dirty="0">
                <a:latin typeface="72 Black" panose="020B0A04030603020204" pitchFamily="34" charset="0"/>
                <a:cs typeface="72 Black" panose="020B0A04030603020204" pitchFamily="34" charset="0"/>
              </a:rPr>
              <a:t>Recommendation:  Select 10-12 questions for your team.</a:t>
            </a:r>
          </a:p>
        </p:txBody>
      </p:sp>
    </p:spTree>
    <p:extLst>
      <p:ext uri="{BB962C8B-B14F-4D97-AF65-F5344CB8AC3E}">
        <p14:creationId xmlns:p14="http://schemas.microsoft.com/office/powerpoint/2010/main" val="49596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65CAA-1B16-217A-A81B-8BB01E7A3898}"/>
              </a:ext>
            </a:extLst>
          </p:cNvPr>
          <p:cNvSpPr/>
          <p:nvPr/>
        </p:nvSpPr>
        <p:spPr>
          <a:xfrm>
            <a:off x="0" y="0"/>
            <a:ext cx="12192000" cy="990600"/>
          </a:xfrm>
          <a:prstGeom prst="rect">
            <a:avLst/>
          </a:prstGeom>
          <a:solidFill>
            <a:srgbClr val="A30C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A red and white triangle&#10;&#10;Description automatically generated with low confidence">
            <a:extLst>
              <a:ext uri="{FF2B5EF4-FFF2-40B4-BE49-F238E27FC236}">
                <a16:creationId xmlns:a16="http://schemas.microsoft.com/office/drawing/2014/main" id="{B691936A-3CB4-9D19-EC30-F80E75E665D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2961" b="98852" l="624" r="97504">
                        <a14:foregroundMark x1="65508" y1="91782" x2="65508" y2="91782"/>
                        <a14:foregroundMark x1="64439" y1="95831" x2="64439" y2="95831"/>
                        <a14:foregroundMark x1="65062" y1="98912" x2="65062" y2="98912"/>
                        <a14:foregroundMark x1="6595" y1="70876" x2="6595" y2="70876"/>
                        <a14:foregroundMark x1="624" y1="74622" x2="624" y2="74622"/>
                        <a14:foregroundMark x1="44474" y1="8459" x2="44474" y2="8459"/>
                        <a14:foregroundMark x1="44474" y1="3021" x2="44474" y2="3021"/>
                        <a14:foregroundMark x1="97504" y1="42659" x2="97504" y2="42659"/>
                      </a14:backgroundRemoval>
                    </a14:imgEffect>
                  </a14:imgLayer>
                </a14:imgProps>
              </a:ext>
              <a:ext uri="{28A0092B-C50C-407E-A947-70E740481C1C}">
                <a14:useLocalDpi xmlns:a14="http://schemas.microsoft.com/office/drawing/2010/main" val="0"/>
              </a:ext>
            </a:extLst>
          </a:blip>
          <a:stretch>
            <a:fillRect/>
          </a:stretch>
        </p:blipFill>
        <p:spPr>
          <a:xfrm rot="10800000">
            <a:off x="228600" y="304800"/>
            <a:ext cx="786540" cy="1160180"/>
          </a:xfrm>
          <a:prstGeom prst="rect">
            <a:avLst/>
          </a:prstGeom>
        </p:spPr>
      </p:pic>
      <p:sp>
        <p:nvSpPr>
          <p:cNvPr id="5" name="TextBox 4">
            <a:extLst>
              <a:ext uri="{FF2B5EF4-FFF2-40B4-BE49-F238E27FC236}">
                <a16:creationId xmlns:a16="http://schemas.microsoft.com/office/drawing/2014/main" id="{156E6ECF-4D4A-39E0-70D2-F1CB281ABBB0}"/>
              </a:ext>
            </a:extLst>
          </p:cNvPr>
          <p:cNvSpPr txBox="1"/>
          <p:nvPr/>
        </p:nvSpPr>
        <p:spPr>
          <a:xfrm>
            <a:off x="1219200" y="457200"/>
            <a:ext cx="6096000" cy="461665"/>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People &amp; Culture</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 Partner Team</a:t>
            </a:r>
            <a:endParaRPr lang="en-US" sz="2400" dirty="0">
              <a:solidFill>
                <a:schemeClr val="bg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68DEB912-8425-7324-CF4D-E9704BBA7A84}"/>
              </a:ext>
            </a:extLst>
          </p:cNvPr>
          <p:cNvSpPr/>
          <p:nvPr/>
        </p:nvSpPr>
        <p:spPr>
          <a:xfrm>
            <a:off x="2905125" y="990600"/>
            <a:ext cx="6391275" cy="542270"/>
          </a:xfrm>
          <a:prstGeom prst="rect">
            <a:avLst/>
          </a:prstGeom>
        </p:spPr>
        <p:txBody>
          <a:bodyPr wrap="square" lIns="91440" tIns="45720" rIns="91440" bIns="45720" anchor="t">
            <a:spAutoFit/>
          </a:bodyPr>
          <a:lstStyle/>
          <a:p>
            <a:r>
              <a:rPr lang="en-US" sz="2800" dirty="0">
                <a:solidFill>
                  <a:srgbClr val="A30C33"/>
                </a:solidFill>
                <a:latin typeface="72 Black"/>
                <a:cs typeface="72 Black" panose="020B0A04030603020204" pitchFamily="34" charset="0"/>
              </a:rPr>
              <a:t>Focus Group Led by PCP Questions (cont.)</a:t>
            </a:r>
          </a:p>
        </p:txBody>
      </p:sp>
      <p:sp>
        <p:nvSpPr>
          <p:cNvPr id="6" name="Rectangle 5">
            <a:extLst>
              <a:ext uri="{FF2B5EF4-FFF2-40B4-BE49-F238E27FC236}">
                <a16:creationId xmlns:a16="http://schemas.microsoft.com/office/drawing/2014/main" id="{5C3EB801-09E0-DD52-7A55-35E6A2B2D736}"/>
              </a:ext>
            </a:extLst>
          </p:cNvPr>
          <p:cNvSpPr/>
          <p:nvPr/>
        </p:nvSpPr>
        <p:spPr>
          <a:xfrm>
            <a:off x="1238250" y="1752600"/>
            <a:ext cx="10287000" cy="4739759"/>
          </a:xfrm>
          <a:prstGeom prst="rect">
            <a:avLst/>
          </a:prstGeom>
        </p:spPr>
        <p:txBody>
          <a:bodyPr wrap="square">
            <a:spAutoFit/>
          </a:bodyPr>
          <a:lstStyle/>
          <a:p>
            <a:r>
              <a:rPr lang="en-US" b="1" dirty="0"/>
              <a:t>Question 3: When is the last time you thought about leaving us, and what prompted it?</a:t>
            </a:r>
            <a:endParaRPr lang="en-US" dirty="0"/>
          </a:p>
          <a:p>
            <a:r>
              <a:rPr lang="en-US" i="1" dirty="0"/>
              <a:t>Everyone thinks about leaving sometimes, so a directly-worded question brings a much-needed conversation into the light. When an employee last thought about leaving tells us the urgency, and what prompted it tells us why. Possible probes are many. Here are a three:</a:t>
            </a:r>
          </a:p>
          <a:p>
            <a:pPr marL="971550" lvl="1" indent="-285750">
              <a:buFont typeface="Wingdings" panose="05000000000000000000" pitchFamily="2" charset="2"/>
              <a:buChar char="v"/>
            </a:pPr>
            <a:r>
              <a:rPr lang="en-US" dirty="0"/>
              <a:t>Tell me more about how that happened. Who said what?</a:t>
            </a:r>
          </a:p>
          <a:p>
            <a:pPr marL="971550" lvl="1" indent="-285750">
              <a:buFont typeface="Wingdings" panose="05000000000000000000" pitchFamily="2" charset="2"/>
              <a:buChar char="v"/>
            </a:pPr>
            <a:r>
              <a:rPr lang="en-US" dirty="0"/>
              <a:t>What's the single best thing I can do to make that better for you?</a:t>
            </a:r>
          </a:p>
          <a:p>
            <a:pPr marL="971550" lvl="1" indent="-285750">
              <a:buFont typeface="Wingdings" panose="05000000000000000000" pitchFamily="2" charset="2"/>
              <a:buChar char="v"/>
            </a:pPr>
            <a:r>
              <a:rPr lang="en-US" dirty="0"/>
              <a:t>How important is that to you now on a 1-10 scale?</a:t>
            </a:r>
          </a:p>
          <a:p>
            <a:pPr marL="685800" lvl="1"/>
            <a:endParaRPr lang="en-US" sz="3200" dirty="0"/>
          </a:p>
          <a:p>
            <a:r>
              <a:rPr lang="en-US" b="1" dirty="0"/>
              <a:t>Question 4: Do you have all of the tools and resources necessary to do your job properly? </a:t>
            </a:r>
          </a:p>
          <a:p>
            <a:r>
              <a:rPr lang="en-US" i="1" dirty="0"/>
              <a:t>When employees cannot perform their job properly because the necessary tools and resources aren’t available, then they can start to feel like they are failing. Are we setting our employees up to fail by not making sure they have what they need to do the job that we are asking them to perform? Possible follow-ups can be:</a:t>
            </a:r>
          </a:p>
          <a:p>
            <a:pPr marL="971550" lvl="1" indent="-285750">
              <a:buFont typeface="Wingdings" panose="05000000000000000000" pitchFamily="2" charset="2"/>
              <a:buChar char="v"/>
            </a:pPr>
            <a:r>
              <a:rPr lang="en-US" dirty="0"/>
              <a:t>What is missing?</a:t>
            </a:r>
          </a:p>
          <a:p>
            <a:pPr marL="971550" lvl="1" indent="-285750">
              <a:buFont typeface="Wingdings" panose="05000000000000000000" pitchFamily="2" charset="2"/>
              <a:buChar char="v"/>
            </a:pPr>
            <a:r>
              <a:rPr lang="en-US" dirty="0"/>
              <a:t>Is this a need or a want?</a:t>
            </a:r>
          </a:p>
          <a:p>
            <a:pPr marL="971550" lvl="1" indent="-285750">
              <a:buFont typeface="Wingdings" panose="05000000000000000000" pitchFamily="2" charset="2"/>
              <a:buChar char="v"/>
            </a:pPr>
            <a:r>
              <a:rPr lang="en-US" dirty="0"/>
              <a:t>How can this help you do your job better?</a:t>
            </a:r>
          </a:p>
        </p:txBody>
      </p:sp>
    </p:spTree>
    <p:extLst>
      <p:ext uri="{BB962C8B-B14F-4D97-AF65-F5344CB8AC3E}">
        <p14:creationId xmlns:p14="http://schemas.microsoft.com/office/powerpoint/2010/main" val="327143073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R PP Template Widescreen (002)  -  Read-Only" id="{36C3F763-3A7F-4EFF-BBC6-C162B163BD40}" vid="{2EB83077-FE91-424F-A527-6458C3D6A8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DPC PP Template Widescreen</Template>
  <TotalTime>1402</TotalTime>
  <Words>1912</Words>
  <Application>Microsoft Office PowerPoint</Application>
  <PresentationFormat>Widescreen</PresentationFormat>
  <Paragraphs>143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Mussa, Kelli</dc:creator>
  <cp:lastModifiedBy>Ruth, Ralynn</cp:lastModifiedBy>
  <cp:revision>64</cp:revision>
  <cp:lastPrinted>2015-09-23T19:12:53Z</cp:lastPrinted>
  <dcterms:created xsi:type="dcterms:W3CDTF">2023-12-11T22:26:30Z</dcterms:created>
  <dcterms:modified xsi:type="dcterms:W3CDTF">2024-02-07T22:38:22Z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ca390d5-a4f3-448c-8368-24080179bc53_Enabled">
    <vt:lpwstr>true</vt:lpwstr>
  </property>
  <property fmtid="{D5CDD505-2E9C-101B-9397-08002B2CF9AE}" pid="3" name="MSIP_Label_8ca390d5-a4f3-448c-8368-24080179bc53_SetDate">
    <vt:lpwstr>2022-10-03T14:16:06Z</vt:lpwstr>
  </property>
  <property fmtid="{D5CDD505-2E9C-101B-9397-08002B2CF9AE}" pid="4" name="MSIP_Label_8ca390d5-a4f3-448c-8368-24080179bc53_Method">
    <vt:lpwstr>Standard</vt:lpwstr>
  </property>
  <property fmtid="{D5CDD505-2E9C-101B-9397-08002B2CF9AE}" pid="5" name="MSIP_Label_8ca390d5-a4f3-448c-8368-24080179bc53_Name">
    <vt:lpwstr>Low Risk</vt:lpwstr>
  </property>
  <property fmtid="{D5CDD505-2E9C-101B-9397-08002B2CF9AE}" pid="6" name="MSIP_Label_8ca390d5-a4f3-448c-8368-24080179bc53_SiteId">
    <vt:lpwstr>5b703aa0-061f-4ed9-beca-765a39ee1304</vt:lpwstr>
  </property>
  <property fmtid="{D5CDD505-2E9C-101B-9397-08002B2CF9AE}" pid="7" name="MSIP_Label_8ca390d5-a4f3-448c-8368-24080179bc53_ActionId">
    <vt:lpwstr>ea790cca-6e52-4653-bef3-89df8a5d3729</vt:lpwstr>
  </property>
  <property fmtid="{D5CDD505-2E9C-101B-9397-08002B2CF9AE}" pid="8" name="MSIP_Label_8ca390d5-a4f3-448c-8368-24080179bc53_ContentBits">
    <vt:lpwstr>0</vt:lpwstr>
  </property>
</Properties>
</file>